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65" r:id="rId2"/>
    <p:sldId id="496" r:id="rId3"/>
    <p:sldId id="475" r:id="rId4"/>
    <p:sldId id="476" r:id="rId5"/>
    <p:sldId id="478" r:id="rId6"/>
    <p:sldId id="528" r:id="rId7"/>
    <p:sldId id="530" r:id="rId8"/>
    <p:sldId id="531" r:id="rId9"/>
    <p:sldId id="423" r:id="rId10"/>
    <p:sldId id="540" r:id="rId11"/>
    <p:sldId id="533" r:id="rId12"/>
    <p:sldId id="534" r:id="rId13"/>
    <p:sldId id="535" r:id="rId14"/>
    <p:sldId id="545" r:id="rId15"/>
    <p:sldId id="536" r:id="rId16"/>
    <p:sldId id="532" r:id="rId17"/>
    <p:sldId id="537" r:id="rId18"/>
    <p:sldId id="538" r:id="rId19"/>
    <p:sldId id="539" r:id="rId20"/>
    <p:sldId id="541" r:id="rId21"/>
    <p:sldId id="553" r:id="rId22"/>
    <p:sldId id="542" r:id="rId23"/>
    <p:sldId id="554" r:id="rId24"/>
    <p:sldId id="543" r:id="rId25"/>
    <p:sldId id="544" r:id="rId26"/>
    <p:sldId id="555" r:id="rId27"/>
    <p:sldId id="548" r:id="rId28"/>
    <p:sldId id="549" r:id="rId29"/>
    <p:sldId id="550" r:id="rId30"/>
    <p:sldId id="556" r:id="rId31"/>
    <p:sldId id="551" r:id="rId32"/>
    <p:sldId id="552" r:id="rId33"/>
    <p:sldId id="557" r:id="rId34"/>
    <p:sldId id="558" r:id="rId35"/>
    <p:sldId id="559" r:id="rId36"/>
    <p:sldId id="561" r:id="rId37"/>
    <p:sldId id="560" r:id="rId38"/>
    <p:sldId id="563" r:id="rId39"/>
    <p:sldId id="564" r:id="rId40"/>
    <p:sldId id="565" r:id="rId41"/>
    <p:sldId id="566" r:id="rId42"/>
    <p:sldId id="567" r:id="rId43"/>
    <p:sldId id="441" r:id="rId44"/>
    <p:sldId id="2147483346" r:id="rId45"/>
    <p:sldId id="613" r:id="rId46"/>
    <p:sldId id="38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0033"/>
    <a:srgbClr val="FCFCFD"/>
    <a:srgbClr val="7F1EE7"/>
    <a:srgbClr val="0000A3"/>
    <a:srgbClr val="B81EE7"/>
    <a:srgbClr val="5400AD"/>
    <a:srgbClr val="1D262F"/>
    <a:srgbClr val="2444C8"/>
    <a:srgbClr val="EB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 autoAdjust="0"/>
    <p:restoredTop sz="82919" autoAdjust="0"/>
  </p:normalViewPr>
  <p:slideViewPr>
    <p:cSldViewPr snapToGrid="0">
      <p:cViewPr varScale="1">
        <p:scale>
          <a:sx n="108" d="100"/>
          <a:sy n="108" d="100"/>
        </p:scale>
        <p:origin x="372" y="78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86E2-4EE4-D689-EEC1-EEB1ACB6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94D04EF-46C7-A3BA-28B7-848227446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15D002-CAF3-DF85-9796-EC8D02885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239BFD-3BA6-174D-7C4E-A8B9E36F2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3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037D7-A675-4076-D2C8-2BB790AB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06F7CD2-2681-2B84-C690-1F7DBBE3F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B75E61C-F0BA-39DB-FBA5-3DFF1059A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413674-7A35-E10E-CD0F-CE813E713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22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7E895-C4A4-18C2-A8CB-D0873CA81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C21F20B-8FC3-E223-5054-5A15107B9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731873A-2AA3-D119-100E-282DE3C4D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C59EDA-AABD-C8D6-CCC3-6500443F2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55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E5713-36CE-55C3-90A3-94D5A1B1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00B826-90E8-19EF-664C-2F2C3528C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C1B580-E7C8-D1E9-5C7B-69F4BA352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B2F2B2-BFD8-2080-7370-8D9FCD2CB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53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E716-9B41-1515-3BCC-264F47D4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DE6ADA-7DE5-F3C1-8AB4-982195DA8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B37A538-74D5-4F33-006F-2758C0A6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CE4B2-ED5F-3001-E35E-26FCD7FE3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3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27BE-E773-E280-80C2-90AE9754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14FA70-8A5D-6850-7F0E-E03EAA6A9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977373-096A-4798-7A96-CD1F73A06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E4A9D-B3DF-5DBF-ED26-815770399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9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D9BD0-4DE0-8340-D90D-8E0861F0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1E9EFA-8639-9AC5-2481-C1692FC8E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47268-EDCC-877A-BF68-1EF7114AE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FCEE15-8C47-2836-F49C-79A0E3A09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41DC-E0AD-1505-A52D-8E785187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B932FF6-D115-7614-3D37-28A0D5C3C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ABCC78-3647-B6FA-F175-4EDA44C30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E6FE0A-D222-0930-322F-5B18D17C0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2857-72B8-A04F-40FB-D7261EBA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C2E11A8-6C93-7FE7-34D5-CBC19CB1F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D224024-4172-8892-1D3B-E76CCAF2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46B62D-882E-B425-2CE9-81BC9BE3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8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8FD1-9C8B-B297-A66D-85DADD16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42E228-E7D9-98E4-F6CA-EE4D1C135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04E19FC-398F-027E-F12A-BD2AF47E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9F2F5-43CA-D179-7217-C09D36C63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1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15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0DC5-9362-D10B-D094-80005153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C7CDEE1-E891-2D6E-76CE-DCAFD2F27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540892E-B7E6-110C-4790-3A34D645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6FC72-5977-26DB-656C-6577EFD75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6A4B5-2BC4-4E5C-A2FA-43956DD0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D13061A-F5A2-C81B-4E74-88F93793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E90257-E15B-D433-A85F-E6F3DC559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7281DA-4F46-3679-7BCD-8C5A4E70D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4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8BD4BB5-445F-504E-84B6-32B27CCDA07E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2DCCFBB2-1C0C-90EF-9D44-DD70A814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9C94132-084E-5749-9241-E3954A6E053E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209D7CF-DD7F-9A42-8EAA-D52D3DF8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BFD7CDE-BD1F-0848-896F-812B7EE6F296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71AD1362-9648-3D35-80EE-637DB8C4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B50349A-6C40-AF41-9408-7F29CF1ECDB1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B16C4EC3-9DB9-5D26-6067-2CE0ACAF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23351B6-224F-FE4F-80D6-18D9DF7628E1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1D695E9-9AD0-BBDB-0094-A37D71F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BD694A3-209C-F746-B827-3AEE80A7841A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18FCA6E-0F0D-5B4E-AFC7-58FBEA64C921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9F003766-63B8-A344-A39C-4692C563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068ED4C5-7753-0A2C-75BA-AA89D2EAF5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366A7C9-DE41-C84B-86A7-1002C32E5BE7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7AFCBCE2-8E19-4BBF-FA80-FD6FBECE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07B3CE8-DEC0-5E27-421B-DF6607987C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AD9039-7D4C-AD4B-95C3-184255BA011D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CEB8CBB-898A-6B83-9413-3CFAFF89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1E6FD42-A84E-4B97-F34D-3BE0025F3A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93BD501-BB25-DF4A-8462-41C9AFFE015C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574A7A9-D8FD-29F4-B30E-1890D28E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9">
            <a:extLst>
              <a:ext uri="{FF2B5EF4-FFF2-40B4-BE49-F238E27FC236}">
                <a16:creationId xmlns:a16="http://schemas.microsoft.com/office/drawing/2014/main" id="{F620BE75-E250-A737-AFAB-9783E2CAE7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8977DF7-5A31-B843-BBE0-610F133AC79B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C6DF14-D6EE-381B-A0BC-D52B55B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1D1271BA-5394-F4E1-BD9E-537D69782C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378C26D-FEA4-074F-8344-D38276C4AB3A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4" name="タイトル 9">
            <a:extLst>
              <a:ext uri="{FF2B5EF4-FFF2-40B4-BE49-F238E27FC236}">
                <a16:creationId xmlns:a16="http://schemas.microsoft.com/office/drawing/2014/main" id="{733FFED9-F143-5163-605B-87BB49BA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FE3D3566-27D8-A2AD-CBED-BF64878069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2F18F55-D172-6041-A5A9-743BA2A8FE05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0BDB074-DB97-4028-D275-5DD70D0C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0D136CB-8F17-EA3E-E835-54E63DA640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5DB4EBEE-E438-F3BB-215D-168C0DE6E1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DAE40B-1F35-8049-BC7C-08375A29BB64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210BB3C9-9A0D-AE47-08BB-B2285E01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F4A576BE-8714-8681-25BB-B80E6C482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97738474-9C32-2D28-C7C2-6F9E21905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630CC50-7AA9-DF44-A478-5366FACF038D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9F94CF74-2003-FC08-4F30-7B41D2BD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ED09891B-94DA-077D-6E1C-035647D98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840D78B8-84B6-0D8B-2029-3FBC4E4191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DC8B4FE-456C-074C-AAE4-932665FC33CE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DC7E5FB8-166B-3408-7984-DE22F152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3" name="コンテンツ プレースホルダー 10">
            <a:extLst>
              <a:ext uri="{FF2B5EF4-FFF2-40B4-BE49-F238E27FC236}">
                <a16:creationId xmlns:a16="http://schemas.microsoft.com/office/drawing/2014/main" id="{E0652899-B90B-1F88-DDC4-7B02952C3E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4" name="コンテンツ プレースホルダー 10">
            <a:extLst>
              <a:ext uri="{FF2B5EF4-FFF2-40B4-BE49-F238E27FC236}">
                <a16:creationId xmlns:a16="http://schemas.microsoft.com/office/drawing/2014/main" id="{7F7B737A-5BE4-57D1-26B4-D50E825E5D9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54066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0E6344A3-930F-BFF8-C4C9-6613B92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9330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E5A773C-CFD6-334B-9BF1-5D44C77F68BC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07417693-714F-94CA-6A48-CB52DCA9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6" name="コンテンツ プレースホルダー 10">
            <a:extLst>
              <a:ext uri="{FF2B5EF4-FFF2-40B4-BE49-F238E27FC236}">
                <a16:creationId xmlns:a16="http://schemas.microsoft.com/office/drawing/2014/main" id="{5CB21A06-B37D-E927-8F00-AD26DFBBFC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7" name="コンテンツ プレースホルダー 10">
            <a:extLst>
              <a:ext uri="{FF2B5EF4-FFF2-40B4-BE49-F238E27FC236}">
                <a16:creationId xmlns:a16="http://schemas.microsoft.com/office/drawing/2014/main" id="{EDCB4340-B5CA-A583-FA72-B1B6D22227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48842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8" name="コンテンツ プレースホルダー 10">
            <a:extLst>
              <a:ext uri="{FF2B5EF4-FFF2-40B4-BE49-F238E27FC236}">
                <a16:creationId xmlns:a16="http://schemas.microsoft.com/office/drawing/2014/main" id="{1252A568-F829-A02B-8D4A-6F7382B879E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09624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87BA7E4-3102-1F47-921B-09918E42566B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79345CF1-F951-D0EB-B382-7D0CAD4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376363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376363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1B7E0C6-ECE9-A742-B884-3C7A6F081232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020137BC-C3CC-34D7-9718-78ED2C0D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EFBB76F-D5A6-D643-8C93-367890E695CF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5D2E6567-2180-12C6-EC23-91D3771A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288B96-C1E5-2142-BD46-FF811A1C1614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E5E2C5D5-21F4-7332-03ED-0DDC54DD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BD1CD14-1DF4-BBF4-BE45-00EEF0847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D3027A2-F83E-2168-AF7B-7BAE8DEAA5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B322C28-5DD2-9445-9C0F-B8137609E628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7">
            <a:extLst>
              <a:ext uri="{FF2B5EF4-FFF2-40B4-BE49-F238E27FC236}">
                <a16:creationId xmlns:a16="http://schemas.microsoft.com/office/drawing/2014/main" id="{AED87B11-539E-661D-8A87-28D792E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D69D4A6F-39F3-7865-F6E8-67CB2EEF93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FA970225-6D66-6855-DAC6-2374CCEBDB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1F9B995-8D5A-B145-9520-10CFE5909078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4D3EAF7A-398E-C7A3-FC1A-CCD62C30D1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0BC5043-E863-8E97-20DD-0AF23B7CD8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3DBE3D95-8B59-C324-E284-13997884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4068367-540C-BF4B-9ADE-4F03D73999E2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E5E9E65-C9EC-0C4C-8B59-318381E5A651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9F5B235-D8FA-2E43-8D16-C6668DC868E9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9E813E6-E647-0743-AD44-EFBEEEAF3B9D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00AF9A5-DF76-8A4E-87D0-03F746416163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D6F9BB-BBCC-9542-BB40-D25597B39C6E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79EAB33-797D-9947-8D5A-EC790D53B997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8" y="1376363"/>
            <a:ext cx="1144905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EF11F3A-836A-004A-A38A-4DA19B25B9B0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A8AB43C3-9C78-BC51-A12C-F9D99A56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8" y="1376363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0" y="1376362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9882B0B-5410-6742-AC19-F5AAB1BBDF13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44A6C69B-224E-6C35-983F-F891AE83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A08FABC-1315-914A-BA7E-EF57B6AFA7FD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400569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F968D0AB-9FF9-12E3-BB21-0A374A03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コンテンツ プレースホルダー 10">
            <a:extLst>
              <a:ext uri="{FF2B5EF4-FFF2-40B4-BE49-F238E27FC236}">
                <a16:creationId xmlns:a16="http://schemas.microsoft.com/office/drawing/2014/main" id="{E49841DD-7E94-26B6-8D11-132733EE64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03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350967" y="1376363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419CB5-94BF-844B-9FE1-2557A7F8579D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301F7150-BCED-1983-0D50-D4FF6DB7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9538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41067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AC35C94-FDFA-C446-91F8-C91AFA494418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12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1613F95-1A80-214D-A7E5-AD11944D62D4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4DFBC0-B325-572C-5CE1-6C080F6CD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84196489-CD8A-281B-1EDE-9DD63DE4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55B7953-3D13-4E76-B6AA-EADFEA76BE2A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D8B37D1-DB44-94AC-D20A-7504C091B0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DF1397A-188B-E44C-8056-19F1377F0177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0EBA330-A9BA-D5D8-37AC-B5CABD7B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CEE6E54-3D0F-78E5-9860-69B73337B8BF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B5520A7-B5F3-E043-402C-C6C6417C33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A2C8ABB-0507-9F46-BC97-23700EAD8347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FC45F5C-9AFC-F8A2-A854-1526E2038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4A46B114-7DC1-3BD6-D7DD-5F5581F9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4A1FC8D-EBC8-93AF-7653-CF2935912F77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306E4-A541-9621-99D8-DF0F72019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376363"/>
            <a:ext cx="11449049" cy="200054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5E990763-DD24-2844-97C4-5F39F580D678}" type="datetime1">
              <a:rPr lang="ja-JP" altLang="en-US" smtClean="0"/>
              <a:t>2025/8/28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210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Amazon Ember Display" panose="020F0603020204020204" pitchFamily="34" charset="0"/>
        </a:defRPr>
      </a:lvl1pPr>
    </p:titleStyle>
    <p:bodyStyle>
      <a:lvl1pPr marL="34920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1pPr>
      <a:lvl2pPr marL="6286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システムフォント（レギュラー）"/>
        <a:buChar char="-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2pPr>
      <a:lvl3pPr marL="9715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システムフォント（レギュラー）"/>
        <a:buChar char="&gt;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3pPr>
      <a:lvl4pPr marL="114458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4pPr>
      <a:lvl5pPr marL="131603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peakerdeck.com/icoxfog417/purodakutonocheng-chang-woridosurusheng-cheng-xi-ai-nohuo-yong-zhan-lue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E3D8-C272-20FE-AE4A-491B02B8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37341A-05BE-436B-841D-D46B5245C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5DF9D38B-EE29-4DBC-67DF-82754580F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78" y="3078760"/>
            <a:ext cx="9351008" cy="1829142"/>
          </a:xfrm>
        </p:spPr>
        <p:txBody>
          <a:bodyPr/>
          <a:lstStyle/>
          <a:p>
            <a:r>
              <a:rPr lang="en-US" altLang="ja-JP" sz="4400" dirty="0"/>
              <a:t>ML Enablement Workshop</a:t>
            </a:r>
            <a:br>
              <a:rPr lang="en-US" altLang="ja-JP" sz="4400" dirty="0"/>
            </a:br>
            <a:r>
              <a:rPr lang="ja-JP" altLang="en-US" sz="2800" b="0" dirty="0"/>
              <a:t>改善編</a:t>
            </a:r>
            <a:r>
              <a:rPr lang="en-US" altLang="ja-JP" sz="2800" b="0" dirty="0"/>
              <a:t> : Continuous Learning Process for Launch</a:t>
            </a:r>
            <a:endParaRPr lang="en-US" altLang="ja-JP" sz="2800" b="0" u="sng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43209DD-1DE3-47FA-B11C-A64B7976D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4DB8CD-B10B-A667-854F-E4C4C51D0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2969" y="332014"/>
            <a:ext cx="6477002" cy="246221"/>
          </a:xfrm>
        </p:spPr>
        <p:txBody>
          <a:bodyPr/>
          <a:lstStyle/>
          <a:p>
            <a:r>
              <a:rPr lang="en-US" altLang="ja-JP" dirty="0"/>
              <a:t>Day2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6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4B7F8-AA5D-16FD-F52A-292ADB2E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12BC69-16A1-2EC2-522F-FC7FE051B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F487069-74BE-CB7D-CE08-02006E1E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38BD3E-337E-BDC4-12ED-5F7429B710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改善編のポイント</a:t>
            </a:r>
            <a:endParaRPr lang="en-US" altLang="ja-JP" b="1" dirty="0">
              <a:solidFill>
                <a:schemeClr val="accent5"/>
              </a:solidFill>
            </a:endParaRPr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66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CC0-48FA-89FC-FBA1-2D5A9DFA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46854B-7329-3799-32D6-A3D95B1A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BB54546-02DF-F1AE-FD03-10856A92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改善編のポイント</a:t>
            </a:r>
          </a:p>
        </p:txBody>
      </p:sp>
      <p:sp>
        <p:nvSpPr>
          <p:cNvPr id="83" name="矢印: 五方向 82">
            <a:extLst>
              <a:ext uri="{FF2B5EF4-FFF2-40B4-BE49-F238E27FC236}">
                <a16:creationId xmlns:a16="http://schemas.microsoft.com/office/drawing/2014/main" id="{B1710BC2-E3A1-6138-6A56-8A9D7F5F5326}"/>
              </a:ext>
            </a:extLst>
          </p:cNvPr>
          <p:cNvSpPr/>
          <p:nvPr/>
        </p:nvSpPr>
        <p:spPr>
          <a:xfrm>
            <a:off x="425038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4" name="矢印: 五方向 83">
            <a:extLst>
              <a:ext uri="{FF2B5EF4-FFF2-40B4-BE49-F238E27FC236}">
                <a16:creationId xmlns:a16="http://schemas.microsoft.com/office/drawing/2014/main" id="{638995C2-02D5-C68A-8F31-3FF58FF1B334}"/>
              </a:ext>
            </a:extLst>
          </p:cNvPr>
          <p:cNvSpPr/>
          <p:nvPr/>
        </p:nvSpPr>
        <p:spPr>
          <a:xfrm>
            <a:off x="2779864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5" name="矢印: 五方向 84">
            <a:extLst>
              <a:ext uri="{FF2B5EF4-FFF2-40B4-BE49-F238E27FC236}">
                <a16:creationId xmlns:a16="http://schemas.microsoft.com/office/drawing/2014/main" id="{837924E0-166F-3CC8-A236-D182997114B2}"/>
              </a:ext>
            </a:extLst>
          </p:cNvPr>
          <p:cNvSpPr/>
          <p:nvPr/>
        </p:nvSpPr>
        <p:spPr>
          <a:xfrm>
            <a:off x="5134690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6" name="矢印: 五方向 85">
            <a:extLst>
              <a:ext uri="{FF2B5EF4-FFF2-40B4-BE49-F238E27FC236}">
                <a16:creationId xmlns:a16="http://schemas.microsoft.com/office/drawing/2014/main" id="{63650C51-B153-ACFD-553E-53F86AB43BE5}"/>
              </a:ext>
            </a:extLst>
          </p:cNvPr>
          <p:cNvSpPr/>
          <p:nvPr/>
        </p:nvSpPr>
        <p:spPr>
          <a:xfrm>
            <a:off x="7489516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7" name="矢印: 五方向 86">
            <a:extLst>
              <a:ext uri="{FF2B5EF4-FFF2-40B4-BE49-F238E27FC236}">
                <a16:creationId xmlns:a16="http://schemas.microsoft.com/office/drawing/2014/main" id="{465B8B45-8310-9DD7-0AD8-225A47451969}"/>
              </a:ext>
            </a:extLst>
          </p:cNvPr>
          <p:cNvSpPr/>
          <p:nvPr/>
        </p:nvSpPr>
        <p:spPr>
          <a:xfrm>
            <a:off x="9844341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E5F24F86-F4C9-8A47-57B6-C81ED87823E5}"/>
              </a:ext>
            </a:extLst>
          </p:cNvPr>
          <p:cNvSpPr txBox="1"/>
          <p:nvPr/>
        </p:nvSpPr>
        <p:spPr>
          <a:xfrm>
            <a:off x="425037" y="1928130"/>
            <a:ext cx="2290918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顧客の行動とリソースは変化できそうか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9A662003-8F01-F04C-917A-2C9733C7D0D4}"/>
              </a:ext>
            </a:extLst>
          </p:cNvPr>
          <p:cNvSpPr txBox="1"/>
          <p:nvPr/>
        </p:nvSpPr>
        <p:spPr>
          <a:xfrm>
            <a:off x="238225" y="4797241"/>
            <a:ext cx="247773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顧客のインタビューから実態をより反映</a:t>
            </a:r>
          </a:p>
        </p:txBody>
      </p:sp>
      <p:sp>
        <p:nvSpPr>
          <p:cNvPr id="90" name="二等辺三角形 89">
            <a:extLst>
              <a:ext uri="{FF2B5EF4-FFF2-40B4-BE49-F238E27FC236}">
                <a16:creationId xmlns:a16="http://schemas.microsoft.com/office/drawing/2014/main" id="{8DDDAE8E-65EA-E623-BA7D-15E2C657B5A2}"/>
              </a:ext>
            </a:extLst>
          </p:cNvPr>
          <p:cNvSpPr/>
          <p:nvPr/>
        </p:nvSpPr>
        <p:spPr>
          <a:xfrm flipV="1">
            <a:off x="1140541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BD1815AC-3FA1-81A1-3585-69A70383A952}"/>
              </a:ext>
            </a:extLst>
          </p:cNvPr>
          <p:cNvSpPr txBox="1"/>
          <p:nvPr/>
        </p:nvSpPr>
        <p:spPr>
          <a:xfrm>
            <a:off x="2819192" y="1928130"/>
            <a:ext cx="212151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解決策のインパクトは当初想定と変化ないか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 err="1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92" name="二等辺三角形 91">
            <a:extLst>
              <a:ext uri="{FF2B5EF4-FFF2-40B4-BE49-F238E27FC236}">
                <a16:creationId xmlns:a16="http://schemas.microsoft.com/office/drawing/2014/main" id="{A95F3AB5-39D1-3027-21F1-7F1007A22208}"/>
              </a:ext>
            </a:extLst>
          </p:cNvPr>
          <p:cNvSpPr/>
          <p:nvPr/>
        </p:nvSpPr>
        <p:spPr>
          <a:xfrm flipV="1">
            <a:off x="3534695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A900B0DA-827C-A97A-A8AE-563F7393DB1F}"/>
              </a:ext>
            </a:extLst>
          </p:cNvPr>
          <p:cNvSpPr txBox="1"/>
          <p:nvPr/>
        </p:nvSpPr>
        <p:spPr>
          <a:xfrm>
            <a:off x="2841524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より連続、より最適な理想状態を想定する。ただし、許容可能な難易度で。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3E76D6E6-C348-DDE2-8B28-922E7FA01E0B}"/>
              </a:ext>
            </a:extLst>
          </p:cNvPr>
          <p:cNvSpPr txBox="1"/>
          <p:nvPr/>
        </p:nvSpPr>
        <p:spPr>
          <a:xfrm>
            <a:off x="5128647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発明に必要な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ソリューションの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リストは、十分な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効果とカバレッジがあるか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</a:p>
        </p:txBody>
      </p:sp>
      <p:sp>
        <p:nvSpPr>
          <p:cNvPr id="96" name="二等辺三角形 95">
            <a:extLst>
              <a:ext uri="{FF2B5EF4-FFF2-40B4-BE49-F238E27FC236}">
                <a16:creationId xmlns:a16="http://schemas.microsoft.com/office/drawing/2014/main" id="{D2884A58-38F6-A532-4B7A-70F66031EDD3}"/>
              </a:ext>
            </a:extLst>
          </p:cNvPr>
          <p:cNvSpPr/>
          <p:nvPr/>
        </p:nvSpPr>
        <p:spPr>
          <a:xfrm flipV="1">
            <a:off x="5844150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F1F31A3C-09C1-9DF4-5751-BCA23A33E346}"/>
              </a:ext>
            </a:extLst>
          </p:cNvPr>
          <p:cNvSpPr txBox="1"/>
          <p:nvPr/>
        </p:nvSpPr>
        <p:spPr>
          <a:xfrm>
            <a:off x="5150979" y="4797241"/>
            <a:ext cx="2138516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異なるドメイン事例を仕入れる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上位・複数の解決策をまとめることができないか検討する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145D13D6-3464-9C93-5E1C-515234542D8E}"/>
              </a:ext>
            </a:extLst>
          </p:cNvPr>
          <p:cNvSpPr txBox="1"/>
          <p:nvPr/>
        </p:nvSpPr>
        <p:spPr>
          <a:xfrm>
            <a:off x="7489516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PR/FAQ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はなぜ今、なぜ自社、課題を解決するのか、効果は実証されているか、明確に書けるか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01" name="二等辺三角形 100">
            <a:extLst>
              <a:ext uri="{FF2B5EF4-FFF2-40B4-BE49-F238E27FC236}">
                <a16:creationId xmlns:a16="http://schemas.microsoft.com/office/drawing/2014/main" id="{572F3668-5E31-B790-ED44-5D242B4ACE58}"/>
              </a:ext>
            </a:extLst>
          </p:cNvPr>
          <p:cNvSpPr/>
          <p:nvPr/>
        </p:nvSpPr>
        <p:spPr>
          <a:xfrm flipV="1">
            <a:off x="8205019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93308E5-0ABF-C0D2-1A06-AE864C2900F9}"/>
              </a:ext>
            </a:extLst>
          </p:cNvPr>
          <p:cNvSpPr txBox="1"/>
          <p:nvPr/>
        </p:nvSpPr>
        <p:spPr>
          <a:xfrm>
            <a:off x="7511848" y="4797241"/>
            <a:ext cx="213851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モックで得られた定量・定性のフィードバックを反映し洗練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A7DB3544-9967-4196-D9DC-8B2247A914E3}"/>
              </a:ext>
            </a:extLst>
          </p:cNvPr>
          <p:cNvSpPr txBox="1"/>
          <p:nvPr/>
        </p:nvSpPr>
        <p:spPr>
          <a:xfrm>
            <a:off x="9844341" y="1928130"/>
            <a:ext cx="2121517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今後、社内、社外、市場に出ていくためのマイルストンは設計できているか。</a:t>
            </a:r>
          </a:p>
        </p:txBody>
      </p:sp>
      <p:sp>
        <p:nvSpPr>
          <p:cNvPr id="104" name="二等辺三角形 103">
            <a:extLst>
              <a:ext uri="{FF2B5EF4-FFF2-40B4-BE49-F238E27FC236}">
                <a16:creationId xmlns:a16="http://schemas.microsoft.com/office/drawing/2014/main" id="{CBEB8EE3-600A-3C62-5988-FE670DE9D526}"/>
              </a:ext>
            </a:extLst>
          </p:cNvPr>
          <p:cNvSpPr/>
          <p:nvPr/>
        </p:nvSpPr>
        <p:spPr>
          <a:xfrm flipV="1">
            <a:off x="10559844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C129489C-3A38-9AED-4993-2FCC968E5B4B}"/>
              </a:ext>
            </a:extLst>
          </p:cNvPr>
          <p:cNvSpPr txBox="1"/>
          <p:nvPr/>
        </p:nvSpPr>
        <p:spPr>
          <a:xfrm>
            <a:off x="9866673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より先のフェーズのマイルストンを設計し本格的な開発の準備をする</a:t>
            </a:r>
          </a:p>
        </p:txBody>
      </p:sp>
      <p:pic>
        <p:nvPicPr>
          <p:cNvPr id="112" name="図 111">
            <a:extLst>
              <a:ext uri="{FF2B5EF4-FFF2-40B4-BE49-F238E27FC236}">
                <a16:creationId xmlns:a16="http://schemas.microsoft.com/office/drawing/2014/main" id="{A639241F-E4DB-65CA-D12D-517FC746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9" y="3345513"/>
            <a:ext cx="2349692" cy="577541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C3A66AA6-7C24-F5AE-DE85-E884D0656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81" y="3294976"/>
            <a:ext cx="1246936" cy="949891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8782182B-BEBB-35E0-BE3D-E85332C72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13" y="3370050"/>
            <a:ext cx="2114173" cy="59562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CD10BBE1-BAB2-07F7-885D-0EDB10E96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636" y="3317825"/>
            <a:ext cx="791273" cy="989648"/>
          </a:xfrm>
          <a:prstGeom prst="rect">
            <a:avLst/>
          </a:prstGeom>
        </p:spPr>
      </p:pic>
      <p:pic>
        <p:nvPicPr>
          <p:cNvPr id="120" name="図 119">
            <a:extLst>
              <a:ext uri="{FF2B5EF4-FFF2-40B4-BE49-F238E27FC236}">
                <a16:creationId xmlns:a16="http://schemas.microsoft.com/office/drawing/2014/main" id="{B7F49F6F-FC5C-6EA3-7F37-2A7E91286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252" y="3436373"/>
            <a:ext cx="2349692" cy="7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9C808-C037-B198-4FAB-5FD86EAE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D2AADB-17D4-57F4-905A-E11C40C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D57D486-91B7-1DA2-E021-B3AD5A6C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顧客の行動変更容易性を反映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E92DAF-D2DA-D244-91DC-8982890C2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94D9F02C-5CF7-D0D6-A853-3C07E8A8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832" y="3967365"/>
            <a:ext cx="1359478" cy="1359478"/>
          </a:xfrm>
          <a:prstGeom prst="rect">
            <a:avLst/>
          </a:prstGeom>
        </p:spPr>
      </p:pic>
      <p:sp>
        <p:nvSpPr>
          <p:cNvPr id="21" name="矢印: 上 20">
            <a:extLst>
              <a:ext uri="{FF2B5EF4-FFF2-40B4-BE49-F238E27FC236}">
                <a16:creationId xmlns:a16="http://schemas.microsoft.com/office/drawing/2014/main" id="{2FFD3D1E-1286-237C-0C9B-DAC35A3A2AE0}"/>
              </a:ext>
            </a:extLst>
          </p:cNvPr>
          <p:cNvSpPr/>
          <p:nvPr/>
        </p:nvSpPr>
        <p:spPr>
          <a:xfrm rot="16200000" flipH="1">
            <a:off x="4750686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29FD942-18B6-7626-4752-4CA54793F31A}"/>
              </a:ext>
            </a:extLst>
          </p:cNvPr>
          <p:cNvSpPr txBox="1"/>
          <p:nvPr/>
        </p:nvSpPr>
        <p:spPr>
          <a:xfrm>
            <a:off x="821333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86EAF1C-6017-4936-0314-8C3072E55F97}"/>
              </a:ext>
            </a:extLst>
          </p:cNvPr>
          <p:cNvSpPr txBox="1"/>
          <p:nvPr/>
        </p:nvSpPr>
        <p:spPr>
          <a:xfrm>
            <a:off x="8955449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4439BFC2-910A-00BB-17EE-63CEA1C91E21}"/>
              </a:ext>
            </a:extLst>
          </p:cNvPr>
          <p:cNvSpPr/>
          <p:nvPr/>
        </p:nvSpPr>
        <p:spPr>
          <a:xfrm>
            <a:off x="8152176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B777E59F-1377-87E1-B2DA-F9F0A46CD1B9}"/>
              </a:ext>
            </a:extLst>
          </p:cNvPr>
          <p:cNvSpPr/>
          <p:nvPr/>
        </p:nvSpPr>
        <p:spPr>
          <a:xfrm>
            <a:off x="639695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5B04FDB7-E38F-45EE-5009-3A79FDA1B1EA}"/>
              </a:ext>
            </a:extLst>
          </p:cNvPr>
          <p:cNvSpPr/>
          <p:nvPr/>
        </p:nvSpPr>
        <p:spPr>
          <a:xfrm>
            <a:off x="2899735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77817EA-4A4B-423D-0422-AA02CF84DCA5}"/>
              </a:ext>
            </a:extLst>
          </p:cNvPr>
          <p:cNvSpPr/>
          <p:nvPr/>
        </p:nvSpPr>
        <p:spPr>
          <a:xfrm>
            <a:off x="335108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B60D98DC-065D-ABE4-C7A0-552A1D148468}"/>
              </a:ext>
            </a:extLst>
          </p:cNvPr>
          <p:cNvSpPr/>
          <p:nvPr/>
        </p:nvSpPr>
        <p:spPr>
          <a:xfrm>
            <a:off x="1598078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2EF1003-6DD4-F772-FF41-81CB023BEB79}"/>
              </a:ext>
            </a:extLst>
          </p:cNvPr>
          <p:cNvSpPr/>
          <p:nvPr/>
        </p:nvSpPr>
        <p:spPr>
          <a:xfrm>
            <a:off x="289973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8C1D5C6F-2D05-9E9C-69DF-EC3BA9A8B1A7}"/>
              </a:ext>
            </a:extLst>
          </p:cNvPr>
          <p:cNvSpPr/>
          <p:nvPr/>
        </p:nvSpPr>
        <p:spPr>
          <a:xfrm>
            <a:off x="635701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491372F-235B-E78B-08EA-13C9BC361CD0}"/>
              </a:ext>
            </a:extLst>
          </p:cNvPr>
          <p:cNvSpPr txBox="1"/>
          <p:nvPr/>
        </p:nvSpPr>
        <p:spPr>
          <a:xfrm>
            <a:off x="9940049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9BB1E4-A1D7-E540-64AC-134B9422C754}"/>
              </a:ext>
            </a:extLst>
          </p:cNvPr>
          <p:cNvSpPr txBox="1"/>
          <p:nvPr/>
        </p:nvSpPr>
        <p:spPr>
          <a:xfrm>
            <a:off x="9940049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0B0E130-C5ED-87C2-EB88-841FDBBE7C5F}"/>
              </a:ext>
            </a:extLst>
          </p:cNvPr>
          <p:cNvSpPr/>
          <p:nvPr/>
        </p:nvSpPr>
        <p:spPr>
          <a:xfrm>
            <a:off x="468828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7" name="グラフィックス 36" descr="右向き指示マーク 単色塗りつぶし">
            <a:extLst>
              <a:ext uri="{FF2B5EF4-FFF2-40B4-BE49-F238E27FC236}">
                <a16:creationId xmlns:a16="http://schemas.microsoft.com/office/drawing/2014/main" id="{D1D52332-09A5-008F-8651-D1FB02C18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5365143" y="4447502"/>
            <a:ext cx="729874" cy="729874"/>
          </a:xfrm>
          <a:prstGeom prst="rect">
            <a:avLst/>
          </a:prstGeom>
        </p:spPr>
      </p:pic>
      <p:pic>
        <p:nvPicPr>
          <p:cNvPr id="38" name="グラフィックス 37" descr="右向き指示マーク 単色塗りつぶし">
            <a:extLst>
              <a:ext uri="{FF2B5EF4-FFF2-40B4-BE49-F238E27FC236}">
                <a16:creationId xmlns:a16="http://schemas.microsoft.com/office/drawing/2014/main" id="{E92A539E-640F-BDAF-BB38-7F6FA57AB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5330959"/>
            <a:ext cx="729874" cy="729874"/>
          </a:xfrm>
          <a:prstGeom prst="rect">
            <a:avLst/>
          </a:prstGeom>
        </p:spPr>
      </p:pic>
      <p:pic>
        <p:nvPicPr>
          <p:cNvPr id="41" name="グラフィックス 40" descr="右向き指示マーク 単色塗りつぶし">
            <a:extLst>
              <a:ext uri="{FF2B5EF4-FFF2-40B4-BE49-F238E27FC236}">
                <a16:creationId xmlns:a16="http://schemas.microsoft.com/office/drawing/2014/main" id="{D6E55844-18B2-52DA-3578-0616548E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4379147"/>
            <a:ext cx="729874" cy="729874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3941D4-F323-8012-295D-BD763197FECF}"/>
              </a:ext>
            </a:extLst>
          </p:cNvPr>
          <p:cNvSpPr txBox="1"/>
          <p:nvPr/>
        </p:nvSpPr>
        <p:spPr>
          <a:xfrm>
            <a:off x="5447319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0A045E7-BCB7-764D-C510-49498D337B2B}"/>
              </a:ext>
            </a:extLst>
          </p:cNvPr>
          <p:cNvCxnSpPr/>
          <p:nvPr/>
        </p:nvCxnSpPr>
        <p:spPr>
          <a:xfrm flipH="1" flipV="1">
            <a:off x="4778829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BE9C7-D1C9-D75D-C36E-08B0EE8E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B4439E5-1D60-EC96-EA8F-854785D3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問いのインパクトを再評価する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DE3A46-1EEE-6E06-ECA4-4EF4A3DD5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907941"/>
          </a:xfrm>
        </p:spPr>
        <p:txBody>
          <a:bodyPr/>
          <a:lstStyle/>
          <a:p>
            <a:r>
              <a:rPr kumimoji="1" lang="ja-JP" altLang="en-US" dirty="0"/>
              <a:t>実際のフィードバックを基に、問いのインパクトを再評価する。</a:t>
            </a:r>
            <a:endParaRPr kumimoji="1" lang="en-US" altLang="ja-JP" dirty="0"/>
          </a:p>
          <a:p>
            <a:r>
              <a:rPr kumimoji="1" lang="ja-JP" altLang="en-US" dirty="0"/>
              <a:t>新しい「より最適」「より連続」な状態を見つける問いを立てる。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F61A318-EB7D-FB7F-7845-716DEC5E30B3}"/>
              </a:ext>
            </a:extLst>
          </p:cNvPr>
          <p:cNvCxnSpPr>
            <a:cxnSpLocks/>
          </p:cNvCxnSpPr>
          <p:nvPr/>
        </p:nvCxnSpPr>
        <p:spPr>
          <a:xfrm flipV="1">
            <a:off x="4042804" y="2653636"/>
            <a:ext cx="0" cy="29872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060361A-C6FC-0965-BD22-F5A7ACCB1D82}"/>
              </a:ext>
            </a:extLst>
          </p:cNvPr>
          <p:cNvCxnSpPr>
            <a:cxnSpLocks/>
          </p:cNvCxnSpPr>
          <p:nvPr/>
        </p:nvCxnSpPr>
        <p:spPr>
          <a:xfrm>
            <a:off x="4042804" y="5651138"/>
            <a:ext cx="3990856" cy="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B13B72-3391-7646-A738-FC8DBA207676}"/>
              </a:ext>
            </a:extLst>
          </p:cNvPr>
          <p:cNvSpPr txBox="1"/>
          <p:nvPr/>
        </p:nvSpPr>
        <p:spPr>
          <a:xfrm>
            <a:off x="2348986" y="2761656"/>
            <a:ext cx="1552304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解決した際の削減リソース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580A55-3B38-31CE-859B-2A6761484789}"/>
              </a:ext>
            </a:extLst>
          </p:cNvPr>
          <p:cNvSpPr txBox="1"/>
          <p:nvPr/>
        </p:nvSpPr>
        <p:spPr>
          <a:xfrm>
            <a:off x="8227271" y="5451083"/>
            <a:ext cx="155230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9" name="四角形: メモ 8">
            <a:extLst>
              <a:ext uri="{FF2B5EF4-FFF2-40B4-BE49-F238E27FC236}">
                <a16:creationId xmlns:a16="http://schemas.microsoft.com/office/drawing/2014/main" id="{46C54855-E72D-E777-39FE-95C0B47329BD}"/>
              </a:ext>
            </a:extLst>
          </p:cNvPr>
          <p:cNvSpPr/>
          <p:nvPr/>
        </p:nvSpPr>
        <p:spPr>
          <a:xfrm>
            <a:off x="4386942" y="2960915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0" name="四角形: メモ 9">
            <a:extLst>
              <a:ext uri="{FF2B5EF4-FFF2-40B4-BE49-F238E27FC236}">
                <a16:creationId xmlns:a16="http://schemas.microsoft.com/office/drawing/2014/main" id="{AE30004C-88AD-C3C4-676F-B20279F34920}"/>
              </a:ext>
            </a:extLst>
          </p:cNvPr>
          <p:cNvSpPr/>
          <p:nvPr/>
        </p:nvSpPr>
        <p:spPr>
          <a:xfrm>
            <a:off x="4680855" y="324394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メモ 10">
            <a:extLst>
              <a:ext uri="{FF2B5EF4-FFF2-40B4-BE49-F238E27FC236}">
                <a16:creationId xmlns:a16="http://schemas.microsoft.com/office/drawing/2014/main" id="{94FB8972-209D-620D-C07B-601A04D6A3BB}"/>
              </a:ext>
            </a:extLst>
          </p:cNvPr>
          <p:cNvSpPr/>
          <p:nvPr/>
        </p:nvSpPr>
        <p:spPr>
          <a:xfrm>
            <a:off x="7086604" y="459323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7205FB0A-121D-12A7-FDC3-57644FA64CF8}"/>
              </a:ext>
            </a:extLst>
          </p:cNvPr>
          <p:cNvSpPr/>
          <p:nvPr/>
        </p:nvSpPr>
        <p:spPr>
          <a:xfrm>
            <a:off x="7380517" y="4876256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953EC575-2C3C-92CB-745B-434F87469B77}"/>
              </a:ext>
            </a:extLst>
          </p:cNvPr>
          <p:cNvSpPr/>
          <p:nvPr/>
        </p:nvSpPr>
        <p:spPr>
          <a:xfrm>
            <a:off x="5906441" y="432831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DBA2C2D7-C6BC-1C21-4983-B8F7D4B79CE1}"/>
              </a:ext>
            </a:extLst>
          </p:cNvPr>
          <p:cNvSpPr/>
          <p:nvPr/>
        </p:nvSpPr>
        <p:spPr>
          <a:xfrm>
            <a:off x="6792690" y="3614442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316398A-77CF-3100-BD31-6EABD55A84B6}"/>
              </a:ext>
            </a:extLst>
          </p:cNvPr>
          <p:cNvSpPr txBox="1"/>
          <p:nvPr/>
        </p:nvSpPr>
        <p:spPr>
          <a:xfrm>
            <a:off x="1458687" y="3722914"/>
            <a:ext cx="231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行動と共に洗い出したリソースが、どの程度削減されるか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72B4F16-87F3-75A5-8C89-C587089C58DD}"/>
              </a:ext>
            </a:extLst>
          </p:cNvPr>
          <p:cNvSpPr txBox="1"/>
          <p:nvPr/>
        </p:nvSpPr>
        <p:spPr>
          <a:xfrm>
            <a:off x="8232356" y="5851193"/>
            <a:ext cx="25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その問いが顧客に浮かぶ頻度は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 (1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日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or 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週間に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?)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681B692-784D-B292-E442-8CC261672D63}"/>
              </a:ext>
            </a:extLst>
          </p:cNvPr>
          <p:cNvCxnSpPr/>
          <p:nvPr/>
        </p:nvCxnSpPr>
        <p:spPr>
          <a:xfrm>
            <a:off x="4561114" y="3243940"/>
            <a:ext cx="413655" cy="191534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7EF19E7-4BAF-D466-E645-D14B58E1176C}"/>
              </a:ext>
            </a:extLst>
          </p:cNvPr>
          <p:cNvCxnSpPr>
            <a:cxnSpLocks/>
          </p:cNvCxnSpPr>
          <p:nvPr/>
        </p:nvCxnSpPr>
        <p:spPr>
          <a:xfrm flipV="1">
            <a:off x="6080613" y="3240990"/>
            <a:ext cx="812380" cy="134662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FC36C3-0D81-C91E-1A3C-D1417C279536}"/>
              </a:ext>
            </a:extLst>
          </p:cNvPr>
          <p:cNvCxnSpPr>
            <a:cxnSpLocks/>
          </p:cNvCxnSpPr>
          <p:nvPr/>
        </p:nvCxnSpPr>
        <p:spPr>
          <a:xfrm flipH="1">
            <a:off x="6528049" y="4098530"/>
            <a:ext cx="597669" cy="1343777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56111113-2664-B2EC-10B8-7318672732B7}"/>
              </a:ext>
            </a:extLst>
          </p:cNvPr>
          <p:cNvSpPr/>
          <p:nvPr/>
        </p:nvSpPr>
        <p:spPr>
          <a:xfrm>
            <a:off x="7217233" y="2861665"/>
            <a:ext cx="587827" cy="566051"/>
          </a:xfrm>
          <a:prstGeom prst="foldedCorner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2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C847-DA41-D3A0-F96D-C2009561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8E9E51-FF73-C949-6175-6D264026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B4B626-C60D-0007-CAB4-ED30F02E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</a:t>
            </a:r>
            <a:r>
              <a:rPr kumimoji="1" lang="ja-JP" altLang="en-US" dirty="0"/>
              <a:t>・</a:t>
            </a:r>
            <a:r>
              <a:rPr kumimoji="1" lang="en-US" altLang="ja-JP" dirty="0"/>
              <a:t>Refine : </a:t>
            </a:r>
            <a:r>
              <a:rPr kumimoji="1" lang="ja-JP" altLang="en-US" dirty="0"/>
              <a:t>並行して進めるべきか 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63C4EC-F313-AC41-9009-130C216A9B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1200329"/>
          </a:xfrm>
        </p:spPr>
        <p:txBody>
          <a:bodyPr/>
          <a:lstStyle/>
          <a:p>
            <a:r>
              <a:rPr kumimoji="1" lang="en-US" altLang="ja-JP" dirty="0"/>
              <a:t>Listen / Define </a:t>
            </a:r>
            <a:r>
              <a:rPr kumimoji="1" lang="ja-JP" altLang="en-US" dirty="0"/>
              <a:t>の状況を見て、ペアワークを継続するかどうか判断をすると効果的です。仮説検証の数を稼ぐためにペアワークを継続するか、チーム全体で </a:t>
            </a:r>
            <a:r>
              <a:rPr kumimoji="1" lang="en-US" altLang="ja-JP" dirty="0"/>
              <a:t>1 </a:t>
            </a:r>
            <a:r>
              <a:rPr kumimoji="1" lang="ja-JP" altLang="en-US" dirty="0"/>
              <a:t>つに集約するか判断をお任せします。</a:t>
            </a:r>
          </a:p>
        </p:txBody>
      </p:sp>
    </p:spTree>
    <p:extLst>
      <p:ext uri="{BB962C8B-B14F-4D97-AF65-F5344CB8AC3E}">
        <p14:creationId xmlns:p14="http://schemas.microsoft.com/office/powerpoint/2010/main" val="356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9F94F-8F43-3234-8365-F6B3CDCB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FB286FCA-0D39-8A84-0747-D373D1C8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9" y="4366999"/>
            <a:ext cx="3045704" cy="1275865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ADAC93-C508-7A28-EB09-3CC806DF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90A28A3-73D4-5F86-98DA-575781EA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</a:t>
            </a:r>
            <a:r>
              <a:rPr kumimoji="1" lang="ja-JP" altLang="en-US" dirty="0"/>
              <a:t>・</a:t>
            </a:r>
            <a:r>
              <a:rPr kumimoji="1" lang="en-US" altLang="ja-JP" dirty="0"/>
              <a:t>Refine : </a:t>
            </a:r>
            <a:r>
              <a:rPr kumimoji="1" lang="ja-JP" altLang="en-US" dirty="0"/>
              <a:t>新たな問いを反映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A95815-D4B3-81D1-4E3A-2942ED0A9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新しい問いに対し、精緻化したソリューションの一覧で発明を行う。</a:t>
            </a:r>
            <a:endParaRPr kumimoji="1" lang="en-US" altLang="ja-JP" dirty="0"/>
          </a:p>
          <a:p>
            <a:r>
              <a:rPr kumimoji="1" lang="en-US" altLang="ja-JP" dirty="0"/>
              <a:t>Refine : </a:t>
            </a:r>
            <a:r>
              <a:rPr kumimoji="1" lang="ja-JP" altLang="en-US" dirty="0"/>
              <a:t>インパクトの大きい発明の </a:t>
            </a:r>
            <a:r>
              <a:rPr kumimoji="1" lang="en-US" altLang="ja-JP" dirty="0"/>
              <a:t>PR/FAQ </a:t>
            </a:r>
            <a:r>
              <a:rPr kumimoji="1" lang="ja-JP" altLang="en-US" dirty="0"/>
              <a:t>を作成する。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2CE524-6749-37F2-94B3-1F0AAB7B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4" y="2928660"/>
            <a:ext cx="1663414" cy="1275865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97935D31-F49A-F051-AC6F-2C4D4625DB54}"/>
              </a:ext>
            </a:extLst>
          </p:cNvPr>
          <p:cNvSpPr/>
          <p:nvPr/>
        </p:nvSpPr>
        <p:spPr>
          <a:xfrm>
            <a:off x="2401495" y="2959719"/>
            <a:ext cx="979613" cy="97961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EEA005F-DFBA-6D3C-7068-D14CDDD36252}"/>
              </a:ext>
            </a:extLst>
          </p:cNvPr>
          <p:cNvSpPr/>
          <p:nvPr/>
        </p:nvSpPr>
        <p:spPr>
          <a:xfrm>
            <a:off x="407988" y="5150062"/>
            <a:ext cx="2973119" cy="559898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F1BC3-55F5-4804-D760-1EE6117B59E4}"/>
              </a:ext>
            </a:extLst>
          </p:cNvPr>
          <p:cNvSpPr txBox="1"/>
          <p:nvPr/>
        </p:nvSpPr>
        <p:spPr>
          <a:xfrm>
            <a:off x="4498557" y="3638402"/>
            <a:ext cx="1317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🤖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145BF8D4-61E1-2969-52BF-98A6197C976B}"/>
              </a:ext>
            </a:extLst>
          </p:cNvPr>
          <p:cNvSpPr/>
          <p:nvPr/>
        </p:nvSpPr>
        <p:spPr>
          <a:xfrm>
            <a:off x="3718470" y="3449525"/>
            <a:ext cx="653142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CAED0F2-2040-F35F-6D5D-FC653AEC273E}"/>
              </a:ext>
            </a:extLst>
          </p:cNvPr>
          <p:cNvSpPr/>
          <p:nvPr/>
        </p:nvSpPr>
        <p:spPr>
          <a:xfrm>
            <a:off x="3718469" y="4710682"/>
            <a:ext cx="653143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6E6CB4F6-1DC4-9590-6A73-7511A3EA0D1F}"/>
              </a:ext>
            </a:extLst>
          </p:cNvPr>
          <p:cNvSpPr/>
          <p:nvPr/>
        </p:nvSpPr>
        <p:spPr>
          <a:xfrm>
            <a:off x="6062582" y="4044688"/>
            <a:ext cx="899631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29BBD9E5-ECCC-D610-A415-E317E202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875" y="2807319"/>
            <a:ext cx="2839624" cy="3402981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63C929DD-5619-4503-9D79-7B699EC1B7A2}"/>
              </a:ext>
            </a:extLst>
          </p:cNvPr>
          <p:cNvSpPr/>
          <p:nvPr/>
        </p:nvSpPr>
        <p:spPr>
          <a:xfrm>
            <a:off x="8526683" y="4044688"/>
            <a:ext cx="899631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B5E2AC-08A1-FA83-C141-EA64455AFA71}"/>
              </a:ext>
            </a:extLst>
          </p:cNvPr>
          <p:cNvSpPr txBox="1"/>
          <p:nvPr/>
        </p:nvSpPr>
        <p:spPr>
          <a:xfrm>
            <a:off x="6962213" y="3638402"/>
            <a:ext cx="1317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8902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CC-7F00-697C-5DF9-E86D7287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770B60-BCAE-97A0-E346-FB456150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B4D1B5A-44F1-861A-B722-A8852456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Invent : AI/ML </a:t>
            </a:r>
            <a:r>
              <a:rPr lang="ja-JP" altLang="en-US" dirty="0"/>
              <a:t>の根幹であるデータにより体験が改善する「解決策」を組み合わせる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5483540-5711-412B-4CEA-1B8CD1E291DC}"/>
              </a:ext>
            </a:extLst>
          </p:cNvPr>
          <p:cNvSpPr/>
          <p:nvPr/>
        </p:nvSpPr>
        <p:spPr>
          <a:xfrm>
            <a:off x="7010401" y="411629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61E2D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メイリオ" panose="020B0604030504040204" pitchFamily="50" charset="-128"/>
              </a:rPr>
              <a:t>Customer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メイリオ" panose="020B0604030504040204" pitchFamily="50" charset="-128"/>
              </a:rPr>
              <a:t>Experience</a:t>
            </a:r>
            <a:endParaRPr kumimoji="1" lang="ja-JP" alt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38F8F90-A600-E38E-F379-9FE59EBBBEA9}"/>
              </a:ext>
            </a:extLst>
          </p:cNvPr>
          <p:cNvSpPr/>
          <p:nvPr/>
        </p:nvSpPr>
        <p:spPr>
          <a:xfrm>
            <a:off x="4755039" y="564081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Traffic</a:t>
            </a:r>
            <a:endParaRPr kumimoji="1" lang="ja-JP" altLang="en-US" sz="2000" kern="0" dirty="0" err="1">
              <a:solidFill>
                <a:srgbClr val="1C232F"/>
              </a:solidFill>
              <a:ea typeface="メイリオ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F46E9062-9D5D-867D-841B-BCBA056F7A09}"/>
              </a:ext>
            </a:extLst>
          </p:cNvPr>
          <p:cNvSpPr/>
          <p:nvPr/>
        </p:nvSpPr>
        <p:spPr>
          <a:xfrm>
            <a:off x="2487654" y="411629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Data</a:t>
            </a:r>
            <a:endParaRPr kumimoji="1" lang="ja-JP" altLang="en-US" sz="2000" kern="0" dirty="0" err="1">
              <a:solidFill>
                <a:srgbClr val="1C232F"/>
              </a:solidFill>
              <a:ea typeface="メイリオ" panose="020B0604030504040204" pitchFamily="50" charset="-128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64917C68-4CAE-F44A-2A4E-95DB2F901C56}"/>
              </a:ext>
            </a:extLst>
          </p:cNvPr>
          <p:cNvCxnSpPr>
            <a:cxnSpLocks/>
            <a:stCxn id="23" idx="2"/>
            <a:endCxn id="24" idx="3"/>
          </p:cNvCxnSpPr>
          <p:nvPr/>
        </p:nvCxnSpPr>
        <p:spPr>
          <a:xfrm rot="5400000">
            <a:off x="6940433" y="4873934"/>
            <a:ext cx="1137217" cy="1171148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E19ECB12-6154-2F17-73AA-8242F6CD6449}"/>
              </a:ext>
            </a:extLst>
          </p:cNvPr>
          <p:cNvCxnSpPr>
            <a:cxnSpLocks/>
            <a:stCxn id="24" idx="1"/>
            <a:endCxn id="25" idx="2"/>
          </p:cNvCxnSpPr>
          <p:nvPr/>
        </p:nvCxnSpPr>
        <p:spPr>
          <a:xfrm rot="10800000">
            <a:off x="3571868" y="4890900"/>
            <a:ext cx="1183170" cy="1137217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cxnSp>
        <p:nvCxnSpPr>
          <p:cNvPr id="28" name="コネクタ: 曲線 27">
            <a:extLst>
              <a:ext uri="{FF2B5EF4-FFF2-40B4-BE49-F238E27FC236}">
                <a16:creationId xmlns:a16="http://schemas.microsoft.com/office/drawing/2014/main" id="{ED295DEC-67E6-79A6-38F3-372256BD7323}"/>
              </a:ext>
            </a:extLst>
          </p:cNvPr>
          <p:cNvCxnSpPr>
            <a:cxnSpLocks/>
            <a:stCxn id="25" idx="0"/>
            <a:endCxn id="29" idx="1"/>
          </p:cNvCxnSpPr>
          <p:nvPr/>
        </p:nvCxnSpPr>
        <p:spPr>
          <a:xfrm rot="5400000" flipH="1" flipV="1">
            <a:off x="3594617" y="2955872"/>
            <a:ext cx="1137674" cy="1183170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9281917D-DC21-36EE-1190-BE7C486D2DA9}"/>
              </a:ext>
            </a:extLst>
          </p:cNvPr>
          <p:cNvSpPr/>
          <p:nvPr/>
        </p:nvSpPr>
        <p:spPr>
          <a:xfrm>
            <a:off x="4755039" y="2591316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Data</a:t>
            </a:r>
            <a:r>
              <a:rPr kumimoji="1" lang="en-US" altLang="ja-JP" sz="2000" kern="0" dirty="0">
                <a:solidFill>
                  <a:srgbClr val="1C232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Driven</a:t>
            </a:r>
            <a:br>
              <a:rPr kumimoji="1" lang="en-US" altLang="ja-JP" sz="2000" kern="0" dirty="0">
                <a:solidFill>
                  <a:srgbClr val="1C232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Decision</a:t>
            </a:r>
          </a:p>
        </p:txBody>
      </p:sp>
      <p:cxnSp>
        <p:nvCxnSpPr>
          <p:cNvPr id="30" name="コネクタ: 曲線 29">
            <a:extLst>
              <a:ext uri="{FF2B5EF4-FFF2-40B4-BE49-F238E27FC236}">
                <a16:creationId xmlns:a16="http://schemas.microsoft.com/office/drawing/2014/main" id="{CE5B8D38-F2E7-CE54-E48C-095EFD437488}"/>
              </a:ext>
            </a:extLst>
          </p:cNvPr>
          <p:cNvCxnSpPr>
            <a:cxnSpLocks/>
          </p:cNvCxnSpPr>
          <p:nvPr/>
        </p:nvCxnSpPr>
        <p:spPr>
          <a:xfrm>
            <a:off x="6923467" y="2978390"/>
            <a:ext cx="1171148" cy="1137674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31" name="楕円 30">
            <a:extLst>
              <a:ext uri="{FF2B5EF4-FFF2-40B4-BE49-F238E27FC236}">
                <a16:creationId xmlns:a16="http://schemas.microsoft.com/office/drawing/2014/main" id="{021ACD7D-B160-ACFD-6C41-EAFA49E93040}"/>
              </a:ext>
            </a:extLst>
          </p:cNvPr>
          <p:cNvSpPr/>
          <p:nvPr/>
        </p:nvSpPr>
        <p:spPr>
          <a:xfrm>
            <a:off x="4867359" y="3680085"/>
            <a:ext cx="1961904" cy="1779424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メイリオ" panose="020B0604030504040204" pitchFamily="50" charset="-128"/>
              </a:rPr>
              <a:t>Growth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4962181F-7F31-C687-D377-ED67ECF04818}"/>
              </a:ext>
            </a:extLst>
          </p:cNvPr>
          <p:cNvCxnSpPr>
            <a:cxnSpLocks/>
            <a:stCxn id="25" idx="0"/>
            <a:endCxn id="23" idx="3"/>
          </p:cNvCxnSpPr>
          <p:nvPr/>
        </p:nvCxnSpPr>
        <p:spPr>
          <a:xfrm rot="16200000" flipH="1">
            <a:off x="6227432" y="1460730"/>
            <a:ext cx="387303" cy="5698431"/>
          </a:xfrm>
          <a:prstGeom prst="curvedConnector4">
            <a:avLst>
              <a:gd name="adj1" fmla="val -727378"/>
              <a:gd name="adj2" fmla="val 103398"/>
            </a:avLst>
          </a:prstGeom>
          <a:noFill/>
          <a:ln w="381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6D548825-0565-C7F4-4898-6CE460DD2E6D}"/>
              </a:ext>
            </a:extLst>
          </p:cNvPr>
          <p:cNvSpPr/>
          <p:nvPr/>
        </p:nvSpPr>
        <p:spPr>
          <a:xfrm>
            <a:off x="7869690" y="5090412"/>
            <a:ext cx="3837139" cy="966977"/>
          </a:xfrm>
          <a:prstGeom prst="wedgeRoundRectCallout">
            <a:avLst>
              <a:gd name="adj1" fmla="val -71552"/>
              <a:gd name="adj2" fmla="val 3272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②体験改善による</a:t>
            </a:r>
            <a:br>
              <a:rPr kumimoji="1" lang="en-US" altLang="ja-JP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行動増</a:t>
            </a:r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D0B01885-2EB3-86D7-8C3B-70FF6E08356E}"/>
              </a:ext>
            </a:extLst>
          </p:cNvPr>
          <p:cNvSpPr/>
          <p:nvPr/>
        </p:nvSpPr>
        <p:spPr>
          <a:xfrm>
            <a:off x="118687" y="2067767"/>
            <a:ext cx="4363081" cy="1434402"/>
          </a:xfrm>
          <a:prstGeom prst="wedgeRoundRectCallout">
            <a:avLst>
              <a:gd name="adj1" fmla="val 27822"/>
              <a:gd name="adj2" fmla="val 85223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③行動増によるデータ増でより</a:t>
            </a:r>
            <a:r>
              <a:rPr kumimoji="1" lang="ja-JP" altLang="en-US" sz="2800" b="1" kern="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最適</a:t>
            </a: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/ </a:t>
            </a:r>
            <a:r>
              <a:rPr kumimoji="1" lang="ja-JP" altLang="en-US" sz="2800" b="1" kern="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連続</a:t>
            </a: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に改善</a:t>
            </a:r>
            <a:endParaRPr kumimoji="1" lang="en-US" altLang="ja-JP" sz="28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35" name="吹き出し: 角を丸めた四角形 34">
            <a:extLst>
              <a:ext uri="{FF2B5EF4-FFF2-40B4-BE49-F238E27FC236}">
                <a16:creationId xmlns:a16="http://schemas.microsoft.com/office/drawing/2014/main" id="{3308602E-3506-0C74-6A9C-6A51E66BD4AC}"/>
              </a:ext>
            </a:extLst>
          </p:cNvPr>
          <p:cNvSpPr/>
          <p:nvPr/>
        </p:nvSpPr>
        <p:spPr>
          <a:xfrm>
            <a:off x="8433518" y="2179801"/>
            <a:ext cx="3273311" cy="1137674"/>
          </a:xfrm>
          <a:prstGeom prst="wedgeRoundRectCallout">
            <a:avLst>
              <a:gd name="adj1" fmla="val -41986"/>
              <a:gd name="adj2" fmla="val 109029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①顧客体験の改善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1CB612-A526-3D1B-A1F5-B995CC517486}"/>
              </a:ext>
            </a:extLst>
          </p:cNvPr>
          <p:cNvSpPr txBox="1"/>
          <p:nvPr/>
        </p:nvSpPr>
        <p:spPr>
          <a:xfrm>
            <a:off x="118687" y="5003126"/>
            <a:ext cx="22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 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自動化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・推薦からの購買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・分類からの応対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・応対からの解決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A20C52-54FF-D715-27DD-42C45EB6D289}"/>
              </a:ext>
            </a:extLst>
          </p:cNvPr>
          <p:cNvSpPr txBox="1"/>
          <p:nvPr/>
        </p:nvSpPr>
        <p:spPr>
          <a:xfrm>
            <a:off x="118687" y="3536839"/>
            <a:ext cx="3030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パーソナライズ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・嗜好に合った推薦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・要件に沿った分類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・状況にあった応対</a:t>
            </a:r>
            <a:b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チャットボット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46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105E-E10A-2B57-718F-E3AB08BBD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0B9D161-A9F4-AF97-DD31-5BA98A0D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B1364B0-2E2F-83FF-2C39-BF7E79C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実際のプレスリリースまでの</a:t>
            </a:r>
            <a:br>
              <a:rPr kumimoji="1" lang="en-US" altLang="ja-JP" dirty="0"/>
            </a:br>
            <a:r>
              <a:rPr kumimoji="1" lang="ja-JP" altLang="en-US" dirty="0"/>
              <a:t>マイルストン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3C60907C-CE2F-5DC9-6553-4ECCA523F7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523220"/>
          </a:xfrm>
        </p:spPr>
        <p:txBody>
          <a:bodyPr/>
          <a:lstStyle/>
          <a:p>
            <a:r>
              <a:rPr lang="ja-JP" altLang="en-US" sz="2800" dirty="0"/>
              <a:t>実際にプレスリリースを出すには、</a:t>
            </a:r>
            <a:r>
              <a:rPr lang="ja-JP" altLang="en-US" sz="2800" b="1" dirty="0"/>
              <a:t>市場性の評価</a:t>
            </a:r>
            <a:r>
              <a:rPr lang="ja-JP" altLang="en-US" sz="2800" dirty="0"/>
              <a:t>が不可欠。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660830B-393C-19E1-93CF-60EBDE8CEC70}"/>
              </a:ext>
            </a:extLst>
          </p:cNvPr>
          <p:cNvSpPr txBox="1"/>
          <p:nvPr/>
        </p:nvSpPr>
        <p:spPr>
          <a:xfrm>
            <a:off x="5022637" y="3300995"/>
            <a:ext cx="7031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en-US" altLang="ja-JP" sz="2800" b="1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※</a:t>
            </a:r>
            <a:r>
              <a:rPr kumimoji="1" lang="ja-JP" altLang="en-US" sz="2800" b="1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市場内の顧客数が上限になる</a:t>
            </a:r>
            <a:endParaRPr kumimoji="1" lang="en-US" altLang="ja-JP" sz="2800" b="1" u="sng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E2D1288-2340-BE4F-5698-72B73CAC1BE8}"/>
              </a:ext>
            </a:extLst>
          </p:cNvPr>
          <p:cNvSpPr txBox="1"/>
          <p:nvPr/>
        </p:nvSpPr>
        <p:spPr>
          <a:xfrm>
            <a:off x="5053853" y="4424948"/>
            <a:ext cx="703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264AB4F-D074-3B8E-079C-712B7B12E37E}"/>
              </a:ext>
            </a:extLst>
          </p:cNvPr>
          <p:cNvSpPr/>
          <p:nvPr/>
        </p:nvSpPr>
        <p:spPr>
          <a:xfrm>
            <a:off x="407987" y="2249973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C9CA3F-98E1-AFBF-06A2-282213B17F61}"/>
              </a:ext>
            </a:extLst>
          </p:cNvPr>
          <p:cNvSpPr/>
          <p:nvPr/>
        </p:nvSpPr>
        <p:spPr>
          <a:xfrm>
            <a:off x="899195" y="2750398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7B0E1EF-D44E-A684-1092-A1E9519ECA59}"/>
              </a:ext>
            </a:extLst>
          </p:cNvPr>
          <p:cNvSpPr/>
          <p:nvPr/>
        </p:nvSpPr>
        <p:spPr>
          <a:xfrm>
            <a:off x="1573650" y="3426514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83CF7980-B5F5-2231-47BE-E5F8B917A04A}"/>
              </a:ext>
            </a:extLst>
          </p:cNvPr>
          <p:cNvSpPr/>
          <p:nvPr/>
        </p:nvSpPr>
        <p:spPr>
          <a:xfrm>
            <a:off x="3246200" y="5095078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589FBDCD-2940-5411-74A8-9BD0984ED36B}"/>
              </a:ext>
            </a:extLst>
          </p:cNvPr>
          <p:cNvSpPr/>
          <p:nvPr/>
        </p:nvSpPr>
        <p:spPr>
          <a:xfrm rot="5400000">
            <a:off x="730852" y="2327919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5905687-766F-B2A0-1EFC-AD426ABD2DC0}"/>
              </a:ext>
            </a:extLst>
          </p:cNvPr>
          <p:cNvSpPr txBox="1"/>
          <p:nvPr/>
        </p:nvSpPr>
        <p:spPr>
          <a:xfrm>
            <a:off x="1156124" y="2342455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5643B33-FC5D-1268-7AE7-DA6E4824F81D}"/>
              </a:ext>
            </a:extLst>
          </p:cNvPr>
          <p:cNvCxnSpPr>
            <a:cxnSpLocks/>
          </p:cNvCxnSpPr>
          <p:nvPr/>
        </p:nvCxnSpPr>
        <p:spPr>
          <a:xfrm flipH="1">
            <a:off x="3554463" y="3578489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矢印: 左 56">
            <a:extLst>
              <a:ext uri="{FF2B5EF4-FFF2-40B4-BE49-F238E27FC236}">
                <a16:creationId xmlns:a16="http://schemas.microsoft.com/office/drawing/2014/main" id="{03EC7D17-92C4-47C5-45B9-45DB38227901}"/>
              </a:ext>
            </a:extLst>
          </p:cNvPr>
          <p:cNvSpPr/>
          <p:nvPr/>
        </p:nvSpPr>
        <p:spPr>
          <a:xfrm rot="5400000">
            <a:off x="1048207" y="4103932"/>
            <a:ext cx="1398212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8" name="矢印: 左 57">
            <a:extLst>
              <a:ext uri="{FF2B5EF4-FFF2-40B4-BE49-F238E27FC236}">
                <a16:creationId xmlns:a16="http://schemas.microsoft.com/office/drawing/2014/main" id="{5E09039E-2A08-63C4-C22C-061ED9AD040C}"/>
              </a:ext>
            </a:extLst>
          </p:cNvPr>
          <p:cNvSpPr/>
          <p:nvPr/>
        </p:nvSpPr>
        <p:spPr>
          <a:xfrm rot="5400000">
            <a:off x="1451357" y="5244583"/>
            <a:ext cx="646330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4ECA942A-BA39-2F22-50B5-0A934676D238}"/>
              </a:ext>
            </a:extLst>
          </p:cNvPr>
          <p:cNvSpPr txBox="1"/>
          <p:nvPr/>
        </p:nvSpPr>
        <p:spPr>
          <a:xfrm>
            <a:off x="1858889" y="4093739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②市場競争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ED6123A1-235F-0359-DC7C-B6C1A3274A65}"/>
              </a:ext>
            </a:extLst>
          </p:cNvPr>
          <p:cNvSpPr txBox="1"/>
          <p:nvPr/>
        </p:nvSpPr>
        <p:spPr>
          <a:xfrm>
            <a:off x="1882715" y="5161582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①市場検証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4D3DA7B-993E-08FA-612A-6F25CAD19555}"/>
              </a:ext>
            </a:extLst>
          </p:cNvPr>
          <p:cNvSpPr/>
          <p:nvPr/>
        </p:nvSpPr>
        <p:spPr>
          <a:xfrm>
            <a:off x="3620735" y="5450086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1921F8-21A8-57C6-7BEF-FEC9F5B1CFB3}"/>
              </a:ext>
            </a:extLst>
          </p:cNvPr>
          <p:cNvSpPr txBox="1"/>
          <p:nvPr/>
        </p:nvSpPr>
        <p:spPr>
          <a:xfrm>
            <a:off x="5053853" y="5277393"/>
            <a:ext cx="673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0E99C30-EB06-4DA4-4702-63B6104B8773}"/>
              </a:ext>
            </a:extLst>
          </p:cNvPr>
          <p:cNvCxnSpPr>
            <a:cxnSpLocks/>
          </p:cNvCxnSpPr>
          <p:nvPr/>
        </p:nvCxnSpPr>
        <p:spPr>
          <a:xfrm flipH="1">
            <a:off x="3554463" y="4659086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3F96729-8294-2230-1EAE-A36CF8435637}"/>
              </a:ext>
            </a:extLst>
          </p:cNvPr>
          <p:cNvCxnSpPr>
            <a:cxnSpLocks/>
          </p:cNvCxnSpPr>
          <p:nvPr/>
        </p:nvCxnSpPr>
        <p:spPr>
          <a:xfrm flipH="1">
            <a:off x="3724622" y="5592346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C6F3-48E4-C814-F85B-D1CC4C86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C82391-C55F-B2AB-DBA3-0EA16130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6295CB4-024D-D688-09AA-0F832902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15B3E0-2968-50B6-4FCF-A2E74AB6A1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83860A2-D934-275B-62CD-F83061806591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E3E1629-5A47-5851-88DC-3EF9B88A57AC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D836A5D-1B70-0269-33BB-C86A257DAAB9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CFE1DB90-6BD3-9FC4-B987-E58EB897CDDD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3F55C7A4-8E19-ECBD-0E77-64537CEEE5A5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33EB4BA0-4664-CF50-5CC7-C89F01B4C1AA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E45D60BC-E4C2-8900-32EC-0542005EDFAF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A0505B4-B2E7-12C0-8D2D-CE3CCCC930AE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680E0C5-A5F5-EB57-4C6F-73EE5788397F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D6EB582-6D17-30E5-A998-7381B0C128C5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BEE748E-72EF-DF64-0729-607D5D5C4627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96C3D28-9EDF-7C24-96AF-EF5706818107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485031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45BE64A-69EC-313A-70A3-C3DD8107262D}"/>
              </a:ext>
            </a:extLst>
          </p:cNvPr>
          <p:cNvSpPr/>
          <p:nvPr/>
        </p:nvSpPr>
        <p:spPr>
          <a:xfrm>
            <a:off x="406928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FA97D28-08F2-AA36-7B8E-0B7046BB49A7}"/>
              </a:ext>
            </a:extLst>
          </p:cNvPr>
          <p:cNvCxnSpPr/>
          <p:nvPr/>
        </p:nvCxnSpPr>
        <p:spPr>
          <a:xfrm>
            <a:off x="8224360" y="6236438"/>
            <a:ext cx="355398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1889511-142B-8953-AE3C-F76ED039B30F}"/>
              </a:ext>
            </a:extLst>
          </p:cNvPr>
          <p:cNvSpPr/>
          <p:nvPr/>
        </p:nvSpPr>
        <p:spPr>
          <a:xfrm>
            <a:off x="887067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E2CD186-D905-88E5-FB12-E7E9909EFADB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08993D2-4C99-E952-5992-38CFEC1D686D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8AE9F23-BCA3-1582-425C-26ADB0F0BC65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39194-7799-EA23-6A95-96303B3AFDB5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01B87A1-31B8-E75F-D751-FF491DFC2BE9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07C8C0D-2FC3-33A3-4FDC-F81F3345037F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69B61EF-4096-98B6-7530-091BBF2284D6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746F9F5-CEB7-1189-36AD-6E403DE70BEB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9972D75B-9E6C-FDA7-1713-568DFDC6084F}"/>
              </a:ext>
            </a:extLst>
          </p:cNvPr>
          <p:cNvSpPr/>
          <p:nvPr/>
        </p:nvSpPr>
        <p:spPr>
          <a:xfrm>
            <a:off x="3707121" y="2648949"/>
            <a:ext cx="1623279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実践編で実施</a:t>
            </a:r>
          </a:p>
        </p:txBody>
      </p:sp>
    </p:spTree>
    <p:extLst>
      <p:ext uri="{BB962C8B-B14F-4D97-AF65-F5344CB8AC3E}">
        <p14:creationId xmlns:p14="http://schemas.microsoft.com/office/powerpoint/2010/main" val="42534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CC0E33-A815-7165-9D11-37B68075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F728D59-6F39-32D0-1153-A6DC0D26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Working Backwards 2 </a:t>
            </a:r>
            <a:r>
              <a:rPr kumimoji="1" lang="ja-JP" altLang="en-US" dirty="0"/>
              <a:t>週目のスタート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3DBE04-C710-ED41-FCC8-56749DD1CC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415772"/>
          </a:xfrm>
        </p:spPr>
        <p:txBody>
          <a:bodyPr/>
          <a:lstStyle/>
          <a:p>
            <a:r>
              <a:rPr kumimoji="1" lang="ja-JP" altLang="en-US" sz="2800" b="1" dirty="0">
                <a:solidFill>
                  <a:schemeClr val="accent5"/>
                </a:solidFill>
              </a:rPr>
              <a:t>はじめに、各プロセスの時間配分をお願いします。</a:t>
            </a:r>
          </a:p>
          <a:p>
            <a:r>
              <a:rPr kumimoji="1" lang="ja-JP" altLang="en-US" dirty="0"/>
              <a:t>時間配分のねらいについて共有した後、さっそくワークに入りましょう。</a:t>
            </a:r>
          </a:p>
          <a:p>
            <a:endParaRPr kumimoji="1" lang="ja-JP" altLang="en-US" dirty="0"/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632F741A-CECC-7A11-EB7D-430E8EC0930E}"/>
              </a:ext>
            </a:extLst>
          </p:cNvPr>
          <p:cNvSpPr/>
          <p:nvPr/>
        </p:nvSpPr>
        <p:spPr>
          <a:xfrm>
            <a:off x="425038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9F4AB6E2-9FD3-4F97-FF6B-3823189BEB7D}"/>
              </a:ext>
            </a:extLst>
          </p:cNvPr>
          <p:cNvSpPr/>
          <p:nvPr/>
        </p:nvSpPr>
        <p:spPr>
          <a:xfrm>
            <a:off x="2779864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5DF63E40-7AEF-1B54-1FB6-D0738761D20B}"/>
              </a:ext>
            </a:extLst>
          </p:cNvPr>
          <p:cNvSpPr/>
          <p:nvPr/>
        </p:nvSpPr>
        <p:spPr>
          <a:xfrm>
            <a:off x="5134690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7CBCB1D4-EB85-983D-4781-F3D5A5ED5FE6}"/>
              </a:ext>
            </a:extLst>
          </p:cNvPr>
          <p:cNvSpPr/>
          <p:nvPr/>
        </p:nvSpPr>
        <p:spPr>
          <a:xfrm>
            <a:off x="7489516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5A511D77-CC67-9170-DDDB-CFA007CF1C21}"/>
              </a:ext>
            </a:extLst>
          </p:cNvPr>
          <p:cNvSpPr/>
          <p:nvPr/>
        </p:nvSpPr>
        <p:spPr>
          <a:xfrm>
            <a:off x="9844341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pic>
        <p:nvPicPr>
          <p:cNvPr id="26" name="グラフィックス 25" descr="ストップウォッチ 単色塗りつぶし">
            <a:extLst>
              <a:ext uri="{FF2B5EF4-FFF2-40B4-BE49-F238E27FC236}">
                <a16:creationId xmlns:a16="http://schemas.microsoft.com/office/drawing/2014/main" id="{3AA3BE9E-FF6D-843F-D4AB-12328F00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38" y="3395012"/>
            <a:ext cx="763585" cy="76358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BA62FF-E623-F963-9B5C-2850A0631D5D}"/>
              </a:ext>
            </a:extLst>
          </p:cNvPr>
          <p:cNvSpPr txBox="1"/>
          <p:nvPr/>
        </p:nvSpPr>
        <p:spPr>
          <a:xfrm>
            <a:off x="10822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28" name="グラフィックス 27" descr="ストップウォッチ 単色塗りつぶし">
            <a:extLst>
              <a:ext uri="{FF2B5EF4-FFF2-40B4-BE49-F238E27FC236}">
                <a16:creationId xmlns:a16="http://schemas.microsoft.com/office/drawing/2014/main" id="{4DC4D9D9-DC31-EABA-A818-5C4F6F60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38" y="3395012"/>
            <a:ext cx="763585" cy="763585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B39F27A-7B05-B25A-EC28-DD83B2F40866}"/>
              </a:ext>
            </a:extLst>
          </p:cNvPr>
          <p:cNvSpPr txBox="1"/>
          <p:nvPr/>
        </p:nvSpPr>
        <p:spPr>
          <a:xfrm>
            <a:off x="35206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0" name="グラフィックス 29" descr="ストップウォッチ 単色塗りつぶし">
            <a:extLst>
              <a:ext uri="{FF2B5EF4-FFF2-40B4-BE49-F238E27FC236}">
                <a16:creationId xmlns:a16="http://schemas.microsoft.com/office/drawing/2014/main" id="{0F479514-B486-26EA-F82D-C4C087DE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3347" y="3395012"/>
            <a:ext cx="763585" cy="763585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4D70B32-C452-C21C-F900-6AF12CFB797F}"/>
              </a:ext>
            </a:extLst>
          </p:cNvPr>
          <p:cNvSpPr txBox="1"/>
          <p:nvPr/>
        </p:nvSpPr>
        <p:spPr>
          <a:xfrm>
            <a:off x="5870568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2" name="グラフィックス 31" descr="ストップウォッチ 単色塗りつぶし">
            <a:extLst>
              <a:ext uri="{FF2B5EF4-FFF2-40B4-BE49-F238E27FC236}">
                <a16:creationId xmlns:a16="http://schemas.microsoft.com/office/drawing/2014/main" id="{27F4FECE-CFC7-A6D7-D7E9-60C6F5E0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256" y="3395012"/>
            <a:ext cx="763585" cy="763585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C6CF601-D511-179F-BC34-353436E9E123}"/>
              </a:ext>
            </a:extLst>
          </p:cNvPr>
          <p:cNvSpPr txBox="1"/>
          <p:nvPr/>
        </p:nvSpPr>
        <p:spPr>
          <a:xfrm>
            <a:off x="8220477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4" name="グラフィックス 33" descr="ストップウォッチ 単色塗りつぶし">
            <a:extLst>
              <a:ext uri="{FF2B5EF4-FFF2-40B4-BE49-F238E27FC236}">
                <a16:creationId xmlns:a16="http://schemas.microsoft.com/office/drawing/2014/main" id="{E80B6607-2FBD-DEB6-6AC7-C9EEF1CA4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4474" y="3395012"/>
            <a:ext cx="763585" cy="76358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107744E-0BEB-1857-6B6A-3B25D9A01618}"/>
              </a:ext>
            </a:extLst>
          </p:cNvPr>
          <p:cNvSpPr txBox="1"/>
          <p:nvPr/>
        </p:nvSpPr>
        <p:spPr>
          <a:xfrm>
            <a:off x="10591695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D2EB9EC0-42CF-8CCE-7F35-6AFC51D47983}"/>
              </a:ext>
            </a:extLst>
          </p:cNvPr>
          <p:cNvSpPr txBox="1">
            <a:spLocks/>
          </p:cNvSpPr>
          <p:nvPr/>
        </p:nvSpPr>
        <p:spPr>
          <a:xfrm>
            <a:off x="425038" y="5640503"/>
            <a:ext cx="11424062" cy="40011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161E2D"/>
              </a:buClr>
            </a:pPr>
            <a:r>
              <a:rPr lang="en-US" altLang="ja-JP" sz="2000" dirty="0">
                <a:solidFill>
                  <a:srgbClr val="111724"/>
                </a:solidFill>
                <a:latin typeface="Amazon Ember Display"/>
                <a:ea typeface="メイリオ"/>
              </a:rPr>
              <a:t>※</a:t>
            </a:r>
            <a:r>
              <a:rPr lang="ja-JP" altLang="en-US" sz="2000" dirty="0">
                <a:solidFill>
                  <a:srgbClr val="111724"/>
                </a:solidFill>
                <a:latin typeface="Amazon Ember Display"/>
                <a:ea typeface="メイリオ"/>
              </a:rPr>
              <a:t>タイムキーパーが必要な場合、ファシリテーターが行います</a:t>
            </a:r>
            <a:endParaRPr lang="en-US" altLang="ja-JP" sz="2000" dirty="0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185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233251-6304-B203-1BC5-58271268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61E0BAF-5ACA-141B-2D27-525C18D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改善編を始める前の確認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ED9FD9-7E52-0C79-ABB5-7EF84916E3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527393"/>
          </a:xfrm>
        </p:spPr>
        <p:txBody>
          <a:bodyPr/>
          <a:lstStyle/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lang="ja-JP" altLang="en-US" dirty="0">
                <a:solidFill>
                  <a:srgbClr val="4D5156"/>
                </a:solidFill>
                <a:latin typeface="arial" panose="020B0604020202020204" pitchFamily="34" charset="0"/>
                <a:ea typeface="メイリオ"/>
              </a:rPr>
              <a:t>🎁</a:t>
            </a:r>
            <a:r>
              <a:rPr lang="en-US" altLang="ja-JP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: </a:t>
            </a:r>
            <a:r>
              <a:rPr lang="ja-JP" altLang="en-US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モックを使用した課題解決・行動変化に関する定量・定性データの収集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改善編までに各ペアは必ず「顧客の反応」を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“Listen”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し、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”Test/Iterate”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で決めた閾値を超えているか、いる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/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いない根拠となる定量・定性データをまとめてください。改善編の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フェーズで共有いただきます。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⛏️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ja-JP" altLang="en-US" b="1" dirty="0">
                <a:solidFill>
                  <a:srgbClr val="FF6A3D"/>
                </a:solidFill>
                <a:latin typeface="Amazon Ember Display"/>
                <a:ea typeface="メイリオ"/>
              </a:rPr>
              <a:t>実践編のアウトプットは電子化・共有されている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特に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Refine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のプレスリリース、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Test/Iterate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の指標を特にお願いします。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モックを通じた学びを反映するため、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Listen/Define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の電子化も推奨します。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👀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/>
                <a:ea typeface="メイリオ"/>
              </a:rPr>
              <a:t>で使用するソリューションリストの拡充・精緻化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で使用したソリューションのリストについて、難易度の精緻化、難易度が高すぎるものの除外、顧客の行動に対するカバレッジの拡大など新しい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のための準備をしてください。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7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C848-E76E-A5AC-B877-E078AC58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CCB069-09D5-E849-1B9F-4B0026F5D9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CA3C3C2-5238-F182-6610-CE8DBC1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D16BB5-EA00-6151-DEA9-9A17C038A1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改善の実践 </a:t>
            </a:r>
            <a:r>
              <a:rPr lang="en-US" altLang="ja-JP" b="1" dirty="0">
                <a:solidFill>
                  <a:schemeClr val="accent5"/>
                </a:solidFill>
              </a:rPr>
              <a:t>(</a:t>
            </a:r>
            <a:r>
              <a:rPr lang="ja-JP" altLang="en-US" b="1" dirty="0">
                <a:solidFill>
                  <a:schemeClr val="accent5"/>
                </a:solidFill>
              </a:rPr>
              <a:t>参加者主導</a:t>
            </a:r>
            <a:r>
              <a:rPr lang="en-US" altLang="ja-JP" b="1" dirty="0">
                <a:solidFill>
                  <a:schemeClr val="accent5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27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75C9-574B-12DF-8E95-505D74B9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392197-EAAE-A144-452A-46CB37789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FEE3616-EA06-B2D4-BCE4-83A1DA06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CCB149-5A1C-B0BF-B057-5BA1BF67E1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>
                <a:solidFill>
                  <a:schemeClr val="tx1"/>
                </a:solidFill>
              </a:rPr>
              <a:t>改善の実践 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参加者主導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Listen : </a:t>
            </a:r>
            <a:r>
              <a:rPr lang="ja-JP" altLang="en-US" b="1" dirty="0">
                <a:solidFill>
                  <a:schemeClr val="accent5"/>
                </a:solidFill>
              </a:rPr>
              <a:t>顧客は誰か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6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5FCE-CC93-9BEC-6FD6-23E06F4F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95C14B-2AB1-4AF9-D0CA-087B5AF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03DFE7-CD8C-0E22-E877-BE5C2BEF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顧客の行動変更容易性を反映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BB9FF4-579C-FAB5-B71B-3CF1D6E53C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49DDAD6E-CF4D-5169-1029-DD9454B2F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832" y="3967365"/>
            <a:ext cx="1359478" cy="1359478"/>
          </a:xfrm>
          <a:prstGeom prst="rect">
            <a:avLst/>
          </a:prstGeom>
        </p:spPr>
      </p:pic>
      <p:sp>
        <p:nvSpPr>
          <p:cNvPr id="21" name="矢印: 上 20">
            <a:extLst>
              <a:ext uri="{FF2B5EF4-FFF2-40B4-BE49-F238E27FC236}">
                <a16:creationId xmlns:a16="http://schemas.microsoft.com/office/drawing/2014/main" id="{294E4BC4-F35F-2A82-D1E3-1AC8BF7909D2}"/>
              </a:ext>
            </a:extLst>
          </p:cNvPr>
          <p:cNvSpPr/>
          <p:nvPr/>
        </p:nvSpPr>
        <p:spPr>
          <a:xfrm rot="16200000" flipH="1">
            <a:off x="4750686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CD369E8-EC17-84F6-0775-1CD87E20C9F8}"/>
              </a:ext>
            </a:extLst>
          </p:cNvPr>
          <p:cNvSpPr txBox="1"/>
          <p:nvPr/>
        </p:nvSpPr>
        <p:spPr>
          <a:xfrm>
            <a:off x="821333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439487A-30A2-AE91-3192-93D9F8DD1719}"/>
              </a:ext>
            </a:extLst>
          </p:cNvPr>
          <p:cNvSpPr txBox="1"/>
          <p:nvPr/>
        </p:nvSpPr>
        <p:spPr>
          <a:xfrm>
            <a:off x="8955449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9355602-D796-72DE-FD34-A8354543DA64}"/>
              </a:ext>
            </a:extLst>
          </p:cNvPr>
          <p:cNvSpPr/>
          <p:nvPr/>
        </p:nvSpPr>
        <p:spPr>
          <a:xfrm>
            <a:off x="8152176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5954A96-E7E6-8955-DC51-AEEA7140FEAB}"/>
              </a:ext>
            </a:extLst>
          </p:cNvPr>
          <p:cNvSpPr/>
          <p:nvPr/>
        </p:nvSpPr>
        <p:spPr>
          <a:xfrm>
            <a:off x="639695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305B051-E5AC-9308-7BAE-B54D73154390}"/>
              </a:ext>
            </a:extLst>
          </p:cNvPr>
          <p:cNvSpPr/>
          <p:nvPr/>
        </p:nvSpPr>
        <p:spPr>
          <a:xfrm>
            <a:off x="2899735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0F8F1BBB-98D2-7925-4E09-C41FBF6A457D}"/>
              </a:ext>
            </a:extLst>
          </p:cNvPr>
          <p:cNvSpPr/>
          <p:nvPr/>
        </p:nvSpPr>
        <p:spPr>
          <a:xfrm>
            <a:off x="335108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6B35AE8D-0FE2-B6CE-B973-A3F4E71BF486}"/>
              </a:ext>
            </a:extLst>
          </p:cNvPr>
          <p:cNvSpPr/>
          <p:nvPr/>
        </p:nvSpPr>
        <p:spPr>
          <a:xfrm>
            <a:off x="1598078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A20F3475-8995-398C-9A88-1BB1034DB249}"/>
              </a:ext>
            </a:extLst>
          </p:cNvPr>
          <p:cNvSpPr/>
          <p:nvPr/>
        </p:nvSpPr>
        <p:spPr>
          <a:xfrm>
            <a:off x="289973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C27163DA-8E9B-6C99-3518-FAC6AF355682}"/>
              </a:ext>
            </a:extLst>
          </p:cNvPr>
          <p:cNvSpPr/>
          <p:nvPr/>
        </p:nvSpPr>
        <p:spPr>
          <a:xfrm>
            <a:off x="635701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4CC51F4-864E-EAD5-5165-6BE695FD1208}"/>
              </a:ext>
            </a:extLst>
          </p:cNvPr>
          <p:cNvSpPr txBox="1"/>
          <p:nvPr/>
        </p:nvSpPr>
        <p:spPr>
          <a:xfrm>
            <a:off x="9940049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49F800-C1A0-03CB-A413-6D8468F32019}"/>
              </a:ext>
            </a:extLst>
          </p:cNvPr>
          <p:cNvSpPr txBox="1"/>
          <p:nvPr/>
        </p:nvSpPr>
        <p:spPr>
          <a:xfrm>
            <a:off x="9940049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1F80C54-C647-DAFF-823F-79358067604C}"/>
              </a:ext>
            </a:extLst>
          </p:cNvPr>
          <p:cNvSpPr/>
          <p:nvPr/>
        </p:nvSpPr>
        <p:spPr>
          <a:xfrm>
            <a:off x="468828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7" name="グラフィックス 36" descr="右向き指示マーク 単色塗りつぶし">
            <a:extLst>
              <a:ext uri="{FF2B5EF4-FFF2-40B4-BE49-F238E27FC236}">
                <a16:creationId xmlns:a16="http://schemas.microsoft.com/office/drawing/2014/main" id="{35A19961-ADEB-A13D-6061-AAEE4F023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5365143" y="4447502"/>
            <a:ext cx="729874" cy="729874"/>
          </a:xfrm>
          <a:prstGeom prst="rect">
            <a:avLst/>
          </a:prstGeom>
        </p:spPr>
      </p:pic>
      <p:pic>
        <p:nvPicPr>
          <p:cNvPr id="38" name="グラフィックス 37" descr="右向き指示マーク 単色塗りつぶし">
            <a:extLst>
              <a:ext uri="{FF2B5EF4-FFF2-40B4-BE49-F238E27FC236}">
                <a16:creationId xmlns:a16="http://schemas.microsoft.com/office/drawing/2014/main" id="{3A9DF4F3-5E34-05E8-5BAE-378BA3FC0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5330959"/>
            <a:ext cx="729874" cy="729874"/>
          </a:xfrm>
          <a:prstGeom prst="rect">
            <a:avLst/>
          </a:prstGeom>
        </p:spPr>
      </p:pic>
      <p:pic>
        <p:nvPicPr>
          <p:cNvPr id="41" name="グラフィックス 40" descr="右向き指示マーク 単色塗りつぶし">
            <a:extLst>
              <a:ext uri="{FF2B5EF4-FFF2-40B4-BE49-F238E27FC236}">
                <a16:creationId xmlns:a16="http://schemas.microsoft.com/office/drawing/2014/main" id="{EAF3FF8E-20EA-AA40-362E-9BE0AD279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4379147"/>
            <a:ext cx="729874" cy="729874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7BB6B69-5082-2710-07BE-74A3E72BDCAA}"/>
              </a:ext>
            </a:extLst>
          </p:cNvPr>
          <p:cNvSpPr txBox="1"/>
          <p:nvPr/>
        </p:nvSpPr>
        <p:spPr>
          <a:xfrm>
            <a:off x="5447319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BC68266-0D42-83BA-4A33-0337C89EA2DA}"/>
              </a:ext>
            </a:extLst>
          </p:cNvPr>
          <p:cNvCxnSpPr/>
          <p:nvPr/>
        </p:nvCxnSpPr>
        <p:spPr>
          <a:xfrm flipH="1" flipV="1">
            <a:off x="4778829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B462E-4DA3-1FC0-9294-2E5BD65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8B467-B11C-CA68-FF73-1635ECB438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3CEF1A0-8FA5-49C6-D736-052400ED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04DA7E6-2507-F0D1-9848-BF71C03809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Define : </a:t>
            </a:r>
            <a:r>
              <a:rPr lang="ja-JP" altLang="en-US" b="1" dirty="0">
                <a:solidFill>
                  <a:schemeClr val="accent5"/>
                </a:solidFill>
              </a:rPr>
              <a:t>課題と機会は何か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28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EECAF-3339-3803-C3EF-7A29DF88A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189259-D336-FE0C-0BA3-37B8EAC7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4EB3B4A-B903-E460-F05B-CF795E21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問いのインパクトを再評価する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5DB5219-651F-CFFD-3C97-4220C57D3C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907941"/>
          </a:xfrm>
        </p:spPr>
        <p:txBody>
          <a:bodyPr/>
          <a:lstStyle/>
          <a:p>
            <a:r>
              <a:rPr kumimoji="1" lang="ja-JP" altLang="en-US" dirty="0"/>
              <a:t>実際のフィードバックを基に、問いのインパクトを再評価する。</a:t>
            </a:r>
            <a:endParaRPr kumimoji="1" lang="en-US" altLang="ja-JP" dirty="0"/>
          </a:p>
          <a:p>
            <a:r>
              <a:rPr kumimoji="1" lang="ja-JP" altLang="en-US" dirty="0"/>
              <a:t>新しい「より最適」「より連続」な状態を見つける問いを立てる。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40FE19B-7F49-F5B9-E4A9-CE474A7E0857}"/>
              </a:ext>
            </a:extLst>
          </p:cNvPr>
          <p:cNvCxnSpPr>
            <a:cxnSpLocks/>
          </p:cNvCxnSpPr>
          <p:nvPr/>
        </p:nvCxnSpPr>
        <p:spPr>
          <a:xfrm flipV="1">
            <a:off x="4042804" y="2653636"/>
            <a:ext cx="0" cy="29872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C75076D-C9C8-67C2-CA00-C21BD2CB537F}"/>
              </a:ext>
            </a:extLst>
          </p:cNvPr>
          <p:cNvCxnSpPr>
            <a:cxnSpLocks/>
          </p:cNvCxnSpPr>
          <p:nvPr/>
        </p:nvCxnSpPr>
        <p:spPr>
          <a:xfrm>
            <a:off x="4042804" y="5651138"/>
            <a:ext cx="3990856" cy="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3B086FA-D035-C5CE-3484-0704111DC248}"/>
              </a:ext>
            </a:extLst>
          </p:cNvPr>
          <p:cNvSpPr txBox="1"/>
          <p:nvPr/>
        </p:nvSpPr>
        <p:spPr>
          <a:xfrm>
            <a:off x="2348986" y="2761656"/>
            <a:ext cx="1552304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解決した際の削減リソース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E789A1-74BA-3EDD-7D14-7529783047C0}"/>
              </a:ext>
            </a:extLst>
          </p:cNvPr>
          <p:cNvSpPr txBox="1"/>
          <p:nvPr/>
        </p:nvSpPr>
        <p:spPr>
          <a:xfrm>
            <a:off x="8227271" y="5451083"/>
            <a:ext cx="155230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9" name="四角形: メモ 8">
            <a:extLst>
              <a:ext uri="{FF2B5EF4-FFF2-40B4-BE49-F238E27FC236}">
                <a16:creationId xmlns:a16="http://schemas.microsoft.com/office/drawing/2014/main" id="{ECC18D6C-4C77-102C-4570-6CEF4D6ED1D2}"/>
              </a:ext>
            </a:extLst>
          </p:cNvPr>
          <p:cNvSpPr/>
          <p:nvPr/>
        </p:nvSpPr>
        <p:spPr>
          <a:xfrm>
            <a:off x="4386942" y="2960915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0" name="四角形: メモ 9">
            <a:extLst>
              <a:ext uri="{FF2B5EF4-FFF2-40B4-BE49-F238E27FC236}">
                <a16:creationId xmlns:a16="http://schemas.microsoft.com/office/drawing/2014/main" id="{BF2C20D3-4515-1C55-5BAD-12CBC7E989F4}"/>
              </a:ext>
            </a:extLst>
          </p:cNvPr>
          <p:cNvSpPr/>
          <p:nvPr/>
        </p:nvSpPr>
        <p:spPr>
          <a:xfrm>
            <a:off x="4680855" y="324394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メモ 10">
            <a:extLst>
              <a:ext uri="{FF2B5EF4-FFF2-40B4-BE49-F238E27FC236}">
                <a16:creationId xmlns:a16="http://schemas.microsoft.com/office/drawing/2014/main" id="{53423620-0145-040B-43A7-D590B7867A72}"/>
              </a:ext>
            </a:extLst>
          </p:cNvPr>
          <p:cNvSpPr/>
          <p:nvPr/>
        </p:nvSpPr>
        <p:spPr>
          <a:xfrm>
            <a:off x="7086604" y="459323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55C64CCC-0D2D-1220-80F8-FC15F38903DA}"/>
              </a:ext>
            </a:extLst>
          </p:cNvPr>
          <p:cNvSpPr/>
          <p:nvPr/>
        </p:nvSpPr>
        <p:spPr>
          <a:xfrm>
            <a:off x="7380517" y="4876256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60C332F2-345E-D63C-0EC1-33C2D6CB7372}"/>
              </a:ext>
            </a:extLst>
          </p:cNvPr>
          <p:cNvSpPr/>
          <p:nvPr/>
        </p:nvSpPr>
        <p:spPr>
          <a:xfrm>
            <a:off x="5906441" y="432831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41A316BD-8282-258A-388C-DD6BEC30C498}"/>
              </a:ext>
            </a:extLst>
          </p:cNvPr>
          <p:cNvSpPr/>
          <p:nvPr/>
        </p:nvSpPr>
        <p:spPr>
          <a:xfrm>
            <a:off x="6792690" y="3614442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C1D2D8-9C63-F61B-1540-B958246BB3B0}"/>
              </a:ext>
            </a:extLst>
          </p:cNvPr>
          <p:cNvSpPr txBox="1"/>
          <p:nvPr/>
        </p:nvSpPr>
        <p:spPr>
          <a:xfrm>
            <a:off x="1458687" y="3722914"/>
            <a:ext cx="231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行動と共に洗い出したリソースが、どの程度削減されるか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2486289-3055-C60C-6D37-94096204CDC0}"/>
              </a:ext>
            </a:extLst>
          </p:cNvPr>
          <p:cNvSpPr txBox="1"/>
          <p:nvPr/>
        </p:nvSpPr>
        <p:spPr>
          <a:xfrm>
            <a:off x="8232356" y="5851193"/>
            <a:ext cx="25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その問いが顧客に浮かぶ頻度は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 (1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日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or 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週間に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?)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477A67E0-4F99-727B-0A18-CDBEBD11841B}"/>
              </a:ext>
            </a:extLst>
          </p:cNvPr>
          <p:cNvCxnSpPr/>
          <p:nvPr/>
        </p:nvCxnSpPr>
        <p:spPr>
          <a:xfrm>
            <a:off x="4561114" y="3243940"/>
            <a:ext cx="413655" cy="191534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D79D7A6-9D98-D04E-D167-D20051D8D9C9}"/>
              </a:ext>
            </a:extLst>
          </p:cNvPr>
          <p:cNvCxnSpPr>
            <a:cxnSpLocks/>
          </p:cNvCxnSpPr>
          <p:nvPr/>
        </p:nvCxnSpPr>
        <p:spPr>
          <a:xfrm flipV="1">
            <a:off x="6080613" y="3240990"/>
            <a:ext cx="812380" cy="134662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6A52A36-A18E-229A-0E39-75C1F5C361C3}"/>
              </a:ext>
            </a:extLst>
          </p:cNvPr>
          <p:cNvCxnSpPr>
            <a:cxnSpLocks/>
          </p:cNvCxnSpPr>
          <p:nvPr/>
        </p:nvCxnSpPr>
        <p:spPr>
          <a:xfrm flipH="1">
            <a:off x="6528049" y="4098530"/>
            <a:ext cx="597669" cy="1343777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E31397A5-BFEB-25C3-1758-E9FEC43E7395}"/>
              </a:ext>
            </a:extLst>
          </p:cNvPr>
          <p:cNvSpPr/>
          <p:nvPr/>
        </p:nvSpPr>
        <p:spPr>
          <a:xfrm>
            <a:off x="7217233" y="2861665"/>
            <a:ext cx="587827" cy="566051"/>
          </a:xfrm>
          <a:prstGeom prst="foldedCorner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57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2DE4-D9D6-3594-0943-97CE9A19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1357FD0-4BD4-AAFD-69DB-42D5DC80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A664A63-1904-0758-90B9-ACC75FC4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新しい問いを立てる</a:t>
            </a:r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686676D-A6F2-39F7-C210-230074394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9857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「なぜ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〇〇せずに□□ができないのか</a:t>
            </a:r>
            <a:r>
              <a:rPr kumimoji="0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? 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」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srgbClr val="FF693C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より最適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トレードオフを発生させずに目的が達成できるべきではないのか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? </a:t>
            </a:r>
            <a:b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</a:b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例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服の傷みなしにきれいに漂白、開発知識がなくても業務アプリが作れる等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161D26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endParaRPr lang="en-US" altLang="ja-JP" sz="3600" b="1" dirty="0">
              <a:solidFill>
                <a:schemeClr val="accent5"/>
              </a:solidFill>
            </a:endParaRPr>
          </a:p>
          <a:p>
            <a:r>
              <a:rPr lang="ja-JP" altLang="en-US" sz="3600" b="1" dirty="0">
                <a:solidFill>
                  <a:schemeClr val="accent5"/>
                </a:solidFill>
              </a:rPr>
              <a:t>「なぜ○○と○○は同時にできないのか</a:t>
            </a:r>
            <a:r>
              <a:rPr lang="en-US" altLang="ja-JP" sz="3600" b="1" dirty="0">
                <a:solidFill>
                  <a:schemeClr val="accent5"/>
                </a:solidFill>
              </a:rPr>
              <a:t>?</a:t>
            </a:r>
            <a:r>
              <a:rPr lang="ja-JP" altLang="en-US" sz="3600" b="1" dirty="0">
                <a:solidFill>
                  <a:schemeClr val="accent5"/>
                </a:solidFill>
              </a:rPr>
              <a:t>」</a:t>
            </a:r>
            <a:endParaRPr lang="en-US" altLang="ja-JP" sz="3600" b="1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1" dirty="0"/>
              <a:t>より連続</a:t>
            </a:r>
            <a:r>
              <a:rPr lang="ja-JP" altLang="en-US" dirty="0"/>
              <a:t> </a:t>
            </a:r>
            <a:r>
              <a:rPr lang="en-US" altLang="ja-JP" dirty="0"/>
              <a:t>: 2 </a:t>
            </a:r>
            <a:r>
              <a:rPr lang="ja-JP" altLang="en-US" dirty="0"/>
              <a:t>つ以上の連続した行動が一度に行えるべきではないのか </a:t>
            </a:r>
            <a:r>
              <a:rPr lang="en-US" altLang="ja-JP" dirty="0"/>
              <a:t>? </a:t>
            </a:r>
            <a:br>
              <a:rPr lang="en-US" altLang="ja-JP" dirty="0"/>
            </a:br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洗濯 </a:t>
            </a:r>
            <a:r>
              <a:rPr lang="en-US" altLang="ja-JP" dirty="0"/>
              <a:t>+ </a:t>
            </a:r>
            <a:r>
              <a:rPr lang="ja-JP" altLang="en-US" dirty="0"/>
              <a:t>乾燥 </a:t>
            </a:r>
            <a:r>
              <a:rPr lang="en-US" altLang="ja-JP" dirty="0"/>
              <a:t>= </a:t>
            </a:r>
            <a:r>
              <a:rPr lang="ja-JP" altLang="en-US" dirty="0"/>
              <a:t>洗濯乾燥機、新幹線予約 </a:t>
            </a:r>
            <a:r>
              <a:rPr lang="en-US" altLang="ja-JP" dirty="0"/>
              <a:t>+ </a:t>
            </a:r>
            <a:r>
              <a:rPr lang="ja-JP" altLang="en-US" dirty="0"/>
              <a:t>ホテル予約 </a:t>
            </a:r>
            <a:r>
              <a:rPr lang="en-US" altLang="ja-JP" dirty="0"/>
              <a:t>= </a:t>
            </a:r>
            <a:r>
              <a:rPr lang="ja-JP" altLang="en-US" dirty="0"/>
              <a:t>旅パック等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30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3FE56-F7E8-6629-64D7-A259902C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7A6037-9366-9630-5AF1-6093E4EBC2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E110704-F768-B14A-C97B-3B067385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03BBA1B-1C45-4D81-4D50-AC3C173F10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Invent : </a:t>
            </a:r>
            <a:r>
              <a:rPr lang="ja-JP" altLang="en-US" b="1" dirty="0">
                <a:solidFill>
                  <a:schemeClr val="accent5"/>
                </a:solidFill>
              </a:rPr>
              <a:t>解決策は何か 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47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CD84-2F1A-5AB1-C257-E030DF20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65063B-5590-82B1-969F-FD4419C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C48236D-B80D-2A29-DCEB-C25040AC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発明の実施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B58D48-BCF2-31F3-8EF4-B3A98473A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ペア・個人ワーク</a:t>
            </a:r>
            <a:r>
              <a:rPr kumimoji="1" lang="en-US" altLang="ja-JP" dirty="0"/>
              <a:t>] </a:t>
            </a:r>
          </a:p>
          <a:p>
            <a:r>
              <a:rPr lang="en-US" altLang="ja-JP" dirty="0"/>
              <a:t>Define</a:t>
            </a:r>
            <a:r>
              <a:rPr lang="ja-JP" altLang="en-US" dirty="0"/>
              <a:t> にてペアで作成した問いのうち、インパクトが高い問いを複数選びます。</a:t>
            </a:r>
            <a:br>
              <a:rPr lang="en-US" altLang="ja-JP" dirty="0"/>
            </a:br>
            <a:r>
              <a:rPr lang="ja-JP" altLang="en-US" dirty="0"/>
              <a:t>次のプロンプトを参考に、生成 </a:t>
            </a:r>
            <a:r>
              <a:rPr lang="en-US" altLang="ja-JP" dirty="0"/>
              <a:t>AI </a:t>
            </a:r>
            <a:r>
              <a:rPr lang="ja-JP" altLang="en-US" dirty="0"/>
              <a:t>により</a:t>
            </a:r>
            <a:r>
              <a:rPr lang="ja-JP" altLang="en-US" dirty="0">
                <a:solidFill>
                  <a:schemeClr val="tx1"/>
                </a:solidFill>
              </a:rPr>
              <a:t>発明をさせてみてください。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有望な発明は、共有可能な文書に記録してください</a:t>
            </a:r>
            <a:r>
              <a:rPr lang="ja-JP" altLang="en-US" dirty="0"/>
              <a:t>。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C64E78F-4BEB-EA90-6974-3D2C15C6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1" y="3429000"/>
            <a:ext cx="1663414" cy="1275865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3CFA39FB-DB44-37DC-8FA7-02659418BC91}"/>
              </a:ext>
            </a:extLst>
          </p:cNvPr>
          <p:cNvSpPr/>
          <p:nvPr/>
        </p:nvSpPr>
        <p:spPr>
          <a:xfrm>
            <a:off x="1143102" y="3460059"/>
            <a:ext cx="979613" cy="97961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9CBD506-615B-7708-F7CD-6004870289BC}"/>
              </a:ext>
            </a:extLst>
          </p:cNvPr>
          <p:cNvCxnSpPr>
            <a:cxnSpLocks/>
          </p:cNvCxnSpPr>
          <p:nvPr/>
        </p:nvCxnSpPr>
        <p:spPr>
          <a:xfrm flipV="1">
            <a:off x="1905494" y="3758089"/>
            <a:ext cx="1479963" cy="18895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E27E40C1-72E9-4F98-ED93-1F508C59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1" y="4896234"/>
            <a:ext cx="2230771" cy="99446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437C9A2-3FEB-5BDC-C0F3-C18E557F7182}"/>
              </a:ext>
            </a:extLst>
          </p:cNvPr>
          <p:cNvSpPr/>
          <p:nvPr/>
        </p:nvSpPr>
        <p:spPr>
          <a:xfrm>
            <a:off x="1905494" y="4867339"/>
            <a:ext cx="797748" cy="111979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28577C4-7392-9001-8638-1BBD0E426E8D}"/>
              </a:ext>
            </a:extLst>
          </p:cNvPr>
          <p:cNvCxnSpPr>
            <a:cxnSpLocks/>
          </p:cNvCxnSpPr>
          <p:nvPr/>
        </p:nvCxnSpPr>
        <p:spPr>
          <a:xfrm>
            <a:off x="2830286" y="5275099"/>
            <a:ext cx="653143" cy="24395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EC35709-9BB2-63A7-392E-51E256D38939}"/>
              </a:ext>
            </a:extLst>
          </p:cNvPr>
          <p:cNvSpPr/>
          <p:nvPr/>
        </p:nvSpPr>
        <p:spPr>
          <a:xfrm>
            <a:off x="3352800" y="3252312"/>
            <a:ext cx="8448929" cy="3110383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7C2EF3-05E3-44AC-4BA3-04C0D84A8FE2}"/>
              </a:ext>
            </a:extLst>
          </p:cNvPr>
          <p:cNvSpPr txBox="1"/>
          <p:nvPr/>
        </p:nvSpPr>
        <p:spPr>
          <a:xfrm>
            <a:off x="3537857" y="3422690"/>
            <a:ext cx="81860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属性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であるペルソナを設定してください。このペルソナが持つ</a:t>
            </a: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「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問い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」という問いを解決するため、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を組み合わせて発明を行います。発明の名前、発明による問いへの回答、解決策の合計難易度と内訳を記載ください。</a:t>
            </a:r>
            <a:b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</a:p>
          <a:p>
            <a:endParaRPr kumimoji="1" lang="en-US" altLang="ja-JP" sz="2000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&lt;/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472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CCF3-7CE9-5AED-E331-4D4F64DF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DAA4D7-C8E6-FFD4-5AEF-3E757227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62350D6-8154-839B-C662-CD2669B3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:</a:t>
            </a:r>
            <a:r>
              <a:rPr kumimoji="1" lang="ja-JP" altLang="en-US" dirty="0"/>
              <a:t>発明の実施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自分・自社以外の視点で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FEF2AE-B91B-4447-CA5F-FC4DEFD68F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277273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ペア・個人ワーク</a:t>
            </a:r>
            <a:r>
              <a:rPr kumimoji="1" lang="en-US" altLang="ja-JP" dirty="0"/>
              <a:t>] </a:t>
            </a:r>
          </a:p>
          <a:p>
            <a:r>
              <a:rPr lang="ja-JP" altLang="en-US" dirty="0"/>
              <a:t>生成 </a:t>
            </a:r>
            <a:r>
              <a:rPr lang="en-US" altLang="ja-JP" dirty="0"/>
              <a:t>AI </a:t>
            </a:r>
            <a:r>
              <a:rPr lang="ja-JP" altLang="en-US" dirty="0"/>
              <a:t>は多様な人物の属性情報を持つため、発明の主体を「自分・自社」から変えて行うことが出来ます。下記を参考に属性をスイッチして発明をしてください。</a:t>
            </a:r>
            <a:endParaRPr kumimoji="1" lang="en-US" altLang="ja-JP" dirty="0"/>
          </a:p>
        </p:txBody>
      </p:sp>
      <p:pic>
        <p:nvPicPr>
          <p:cNvPr id="7" name="グラフィックス 6" descr="とんがり帽子 枠線">
            <a:extLst>
              <a:ext uri="{FF2B5EF4-FFF2-40B4-BE49-F238E27FC236}">
                <a16:creationId xmlns:a16="http://schemas.microsoft.com/office/drawing/2014/main" id="{1B419B23-1DBF-83BD-3A89-8F6CB4B3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8" y="2705142"/>
            <a:ext cx="740328" cy="740328"/>
          </a:xfrm>
          <a:prstGeom prst="rect">
            <a:avLst/>
          </a:prstGeom>
        </p:spPr>
      </p:pic>
      <p:pic>
        <p:nvPicPr>
          <p:cNvPr id="8" name="グラフィックス 7" descr="とんがり帽子 枠線">
            <a:extLst>
              <a:ext uri="{FF2B5EF4-FFF2-40B4-BE49-F238E27FC236}">
                <a16:creationId xmlns:a16="http://schemas.microsoft.com/office/drawing/2014/main" id="{EE6BE846-7926-C6BB-049B-D8960BCA9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3555430"/>
            <a:ext cx="740328" cy="740328"/>
          </a:xfrm>
          <a:prstGeom prst="rect">
            <a:avLst/>
          </a:prstGeom>
        </p:spPr>
      </p:pic>
      <p:pic>
        <p:nvPicPr>
          <p:cNvPr id="9" name="グラフィックス 8" descr="とんがり帽子 枠線">
            <a:extLst>
              <a:ext uri="{FF2B5EF4-FFF2-40B4-BE49-F238E27FC236}">
                <a16:creationId xmlns:a16="http://schemas.microsoft.com/office/drawing/2014/main" id="{8B58AA5D-4F6E-9EF2-25EE-98462B599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988" y="4423136"/>
            <a:ext cx="740328" cy="740328"/>
          </a:xfrm>
          <a:prstGeom prst="rect">
            <a:avLst/>
          </a:prstGeom>
        </p:spPr>
      </p:pic>
      <p:pic>
        <p:nvPicPr>
          <p:cNvPr id="10" name="グラフィックス 9" descr="とんがり帽子 枠線">
            <a:extLst>
              <a:ext uri="{FF2B5EF4-FFF2-40B4-BE49-F238E27FC236}">
                <a16:creationId xmlns:a16="http://schemas.microsoft.com/office/drawing/2014/main" id="{04793E35-072D-C0B6-AA75-5016FB8D9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7988" y="5290842"/>
            <a:ext cx="740328" cy="74032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D18035-C709-653F-0BDA-35549E8F687E}"/>
              </a:ext>
            </a:extLst>
          </p:cNvPr>
          <p:cNvSpPr txBox="1"/>
          <p:nvPr/>
        </p:nvSpPr>
        <p:spPr>
          <a:xfrm>
            <a:off x="1379710" y="2705142"/>
            <a:ext cx="1038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A. 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友人・家族 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感情的な第三者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お母さん、お父さん、お姉さん </a:t>
            </a:r>
            <a:r>
              <a:rPr kumimoji="1" lang="en-US" altLang="ja-JP" sz="2400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225F5B-2621-ACA6-1706-AE463BE63084}"/>
              </a:ext>
            </a:extLst>
          </p:cNvPr>
          <p:cNvSpPr txBox="1"/>
          <p:nvPr/>
        </p:nvSpPr>
        <p:spPr>
          <a:xfrm>
            <a:off x="1379711" y="3510096"/>
            <a:ext cx="983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B.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コンサルタント 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理性的な第三者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マッキンゼーの、アクセンチュアの </a:t>
            </a:r>
            <a:r>
              <a:rPr kumimoji="1" lang="en-US" altLang="ja-JP" sz="2400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E63686-20F2-D82A-B388-D57C35FC61FD}"/>
              </a:ext>
            </a:extLst>
          </p:cNvPr>
          <p:cNvSpPr txBox="1"/>
          <p:nvPr/>
        </p:nvSpPr>
        <p:spPr>
          <a:xfrm>
            <a:off x="1379710" y="4377802"/>
            <a:ext cx="983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C. 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子供・若手 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無垢な第三者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小学生、新入社員、</a:t>
            </a:r>
            <a:r>
              <a:rPr kumimoji="1" lang="en-US" altLang="ja-JP" sz="24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923C17-99E2-0AD8-7383-7AE0F354BFED}"/>
              </a:ext>
            </a:extLst>
          </p:cNvPr>
          <p:cNvSpPr txBox="1"/>
          <p:nvPr/>
        </p:nvSpPr>
        <p:spPr>
          <a:xfrm>
            <a:off x="1379710" y="5245508"/>
            <a:ext cx="596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D. 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イノベーター 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革新的な第三者</a:t>
            </a:r>
            <a:r>
              <a:rPr kumimoji="1" lang="en-US" altLang="ja-JP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ジェフ・ベゾス、イーロン・マスク </a:t>
            </a:r>
            <a:r>
              <a:rPr kumimoji="1" lang="en-US" altLang="ja-JP" sz="2400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56AB2864-8C57-3D55-0492-931899DB465B}"/>
              </a:ext>
            </a:extLst>
          </p:cNvPr>
          <p:cNvSpPr/>
          <p:nvPr/>
        </p:nvSpPr>
        <p:spPr>
          <a:xfrm>
            <a:off x="7554291" y="2705142"/>
            <a:ext cx="4214386" cy="655659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属性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であるペルソナを設定してください。。。。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6049830-B313-B781-AE4F-9C3020BA874A}"/>
              </a:ext>
            </a:extLst>
          </p:cNvPr>
          <p:cNvSpPr/>
          <p:nvPr/>
        </p:nvSpPr>
        <p:spPr>
          <a:xfrm>
            <a:off x="7554291" y="3445470"/>
            <a:ext cx="4214386" cy="1688333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AI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の回答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E944CA1-2D6B-A16D-D118-EE6126E1C499}"/>
              </a:ext>
            </a:extLst>
          </p:cNvPr>
          <p:cNvSpPr/>
          <p:nvPr/>
        </p:nvSpPr>
        <p:spPr>
          <a:xfrm>
            <a:off x="7554291" y="5272764"/>
            <a:ext cx="4214386" cy="655659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○○だったらどんな発明をしますか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?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04FA2E2-FF46-6C72-64FB-E78F66F83C63}"/>
              </a:ext>
            </a:extLst>
          </p:cNvPr>
          <p:cNvCxnSpPr>
            <a:cxnSpLocks/>
          </p:cNvCxnSpPr>
          <p:nvPr/>
        </p:nvCxnSpPr>
        <p:spPr>
          <a:xfrm>
            <a:off x="7152408" y="2971874"/>
            <a:ext cx="401883" cy="250976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3D548A1-A148-8494-1124-F6ABC717713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152408" y="3802871"/>
            <a:ext cx="401883" cy="179772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DF5C515-835E-B82F-C3A9-F50F7075DA30}"/>
              </a:ext>
            </a:extLst>
          </p:cNvPr>
          <p:cNvCxnSpPr>
            <a:cxnSpLocks/>
          </p:cNvCxnSpPr>
          <p:nvPr/>
        </p:nvCxnSpPr>
        <p:spPr>
          <a:xfrm>
            <a:off x="7152408" y="5060277"/>
            <a:ext cx="401883" cy="421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233A03F6-483A-E1A1-4BE2-AAC0D863C6B3}"/>
              </a:ext>
            </a:extLst>
          </p:cNvPr>
          <p:cNvCxnSpPr>
            <a:cxnSpLocks/>
          </p:cNvCxnSpPr>
          <p:nvPr/>
        </p:nvCxnSpPr>
        <p:spPr>
          <a:xfrm flipV="1">
            <a:off x="7152408" y="5472587"/>
            <a:ext cx="401883" cy="34790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6CE9-AC95-6877-4308-6EA7C221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34361EA-C3D7-37D9-4510-D9AFAB82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6FB29-530F-412B-A432-062BE1C6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発明の選択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0A0E8F-F999-5E22-5792-A2EFF86B51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277273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</a:p>
          <a:p>
            <a:r>
              <a:rPr kumimoji="1" lang="ja-JP" altLang="en-US" dirty="0"/>
              <a:t>書き留めた発明をペアの中で共有し、①解決する問いのインパクトが高く、②実装難易度が低い有望な発明を一つ選択してください。</a:t>
            </a:r>
            <a:endParaRPr kumimoji="1" lang="en-US" altLang="ja-JP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E6389A-C30C-A7CB-832B-AE90922A1FE3}"/>
              </a:ext>
            </a:extLst>
          </p:cNvPr>
          <p:cNvCxnSpPr>
            <a:cxnSpLocks/>
          </p:cNvCxnSpPr>
          <p:nvPr/>
        </p:nvCxnSpPr>
        <p:spPr>
          <a:xfrm flipV="1">
            <a:off x="2235776" y="2887199"/>
            <a:ext cx="0" cy="29872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365362A-5F1A-3231-85CB-899F8DC4D2C7}"/>
              </a:ext>
            </a:extLst>
          </p:cNvPr>
          <p:cNvCxnSpPr>
            <a:cxnSpLocks/>
          </p:cNvCxnSpPr>
          <p:nvPr/>
        </p:nvCxnSpPr>
        <p:spPr>
          <a:xfrm>
            <a:off x="2235776" y="5884701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EE8B8A-06EF-EFCA-B0DE-06D21628C12E}"/>
              </a:ext>
            </a:extLst>
          </p:cNvPr>
          <p:cNvSpPr txBox="1"/>
          <p:nvPr/>
        </p:nvSpPr>
        <p:spPr>
          <a:xfrm>
            <a:off x="683472" y="2995219"/>
            <a:ext cx="155230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</a:t>
            </a:r>
            <a:endParaRPr kumimoji="1" lang="en-US" altLang="ja-JP" sz="1400" b="1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削減リソース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475A91-E349-7082-3A6B-5D8D9630E2CB}"/>
              </a:ext>
            </a:extLst>
          </p:cNvPr>
          <p:cNvSpPr txBox="1"/>
          <p:nvPr/>
        </p:nvSpPr>
        <p:spPr>
          <a:xfrm>
            <a:off x="4253986" y="6056411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EE86974F-2B35-DB7A-12E3-B50A3C86D039}"/>
              </a:ext>
            </a:extLst>
          </p:cNvPr>
          <p:cNvSpPr/>
          <p:nvPr/>
        </p:nvSpPr>
        <p:spPr>
          <a:xfrm>
            <a:off x="2340429" y="2995219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F4909A2C-B744-BC1D-6954-E70BDDF44AB1}"/>
              </a:ext>
            </a:extLst>
          </p:cNvPr>
          <p:cNvSpPr/>
          <p:nvPr/>
        </p:nvSpPr>
        <p:spPr>
          <a:xfrm>
            <a:off x="2744434" y="3167392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A68FFD97-D7CE-66A6-9DC4-3A1760BD4EA7}"/>
              </a:ext>
            </a:extLst>
          </p:cNvPr>
          <p:cNvSpPr/>
          <p:nvPr/>
        </p:nvSpPr>
        <p:spPr>
          <a:xfrm>
            <a:off x="3447793" y="3650493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四角形: メモ 14">
            <a:extLst>
              <a:ext uri="{FF2B5EF4-FFF2-40B4-BE49-F238E27FC236}">
                <a16:creationId xmlns:a16="http://schemas.microsoft.com/office/drawing/2014/main" id="{EB11459D-F23F-312E-AEEB-1B915E258FDC}"/>
              </a:ext>
            </a:extLst>
          </p:cNvPr>
          <p:cNvSpPr/>
          <p:nvPr/>
        </p:nvSpPr>
        <p:spPr>
          <a:xfrm>
            <a:off x="3851798" y="382266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四角形: メモ 15">
            <a:extLst>
              <a:ext uri="{FF2B5EF4-FFF2-40B4-BE49-F238E27FC236}">
                <a16:creationId xmlns:a16="http://schemas.microsoft.com/office/drawing/2014/main" id="{CEDA4AB0-E1E2-E029-F84E-C9852F24B842}"/>
              </a:ext>
            </a:extLst>
          </p:cNvPr>
          <p:cNvSpPr/>
          <p:nvPr/>
        </p:nvSpPr>
        <p:spPr>
          <a:xfrm>
            <a:off x="3838584" y="4908957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B0CF927A-73CF-F456-4CE2-3253E039B654}"/>
              </a:ext>
            </a:extLst>
          </p:cNvPr>
          <p:cNvSpPr/>
          <p:nvPr/>
        </p:nvSpPr>
        <p:spPr>
          <a:xfrm>
            <a:off x="4242589" y="5081130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8" name="加算記号 17">
            <a:extLst>
              <a:ext uri="{FF2B5EF4-FFF2-40B4-BE49-F238E27FC236}">
                <a16:creationId xmlns:a16="http://schemas.microsoft.com/office/drawing/2014/main" id="{A51A02F2-AE1A-3C20-CE9D-D942EEAE57A1}"/>
              </a:ext>
            </a:extLst>
          </p:cNvPr>
          <p:cNvSpPr/>
          <p:nvPr/>
        </p:nvSpPr>
        <p:spPr>
          <a:xfrm>
            <a:off x="5694131" y="3844837"/>
            <a:ext cx="1200329" cy="1200329"/>
          </a:xfrm>
          <a:prstGeom prst="mathPlus">
            <a:avLst>
              <a:gd name="adj1" fmla="val 118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969B1CD-CF87-6F77-F30D-420E40E8D7A0}"/>
              </a:ext>
            </a:extLst>
          </p:cNvPr>
          <p:cNvCxnSpPr>
            <a:cxnSpLocks/>
          </p:cNvCxnSpPr>
          <p:nvPr/>
        </p:nvCxnSpPr>
        <p:spPr>
          <a:xfrm>
            <a:off x="7504854" y="5884701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B186F2-892C-0C30-0C69-30677CC75BD8}"/>
              </a:ext>
            </a:extLst>
          </p:cNvPr>
          <p:cNvSpPr txBox="1"/>
          <p:nvPr/>
        </p:nvSpPr>
        <p:spPr>
          <a:xfrm>
            <a:off x="9709286" y="6056411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解決策</a:t>
            </a: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91368FA-3BF6-BF5C-B11B-9860EFA65876}"/>
              </a:ext>
            </a:extLst>
          </p:cNvPr>
          <p:cNvCxnSpPr>
            <a:cxnSpLocks/>
          </p:cNvCxnSpPr>
          <p:nvPr/>
        </p:nvCxnSpPr>
        <p:spPr>
          <a:xfrm flipV="1">
            <a:off x="7504854" y="2887199"/>
            <a:ext cx="0" cy="29872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9A646A-0257-DEA2-BD91-06B2992CB9D8}"/>
              </a:ext>
            </a:extLst>
          </p:cNvPr>
          <p:cNvSpPr txBox="1"/>
          <p:nvPr/>
        </p:nvSpPr>
        <p:spPr>
          <a:xfrm>
            <a:off x="6213415" y="2949049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難易度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23BC523-2748-FA02-0A24-10A40A3B4E7C}"/>
              </a:ext>
            </a:extLst>
          </p:cNvPr>
          <p:cNvSpPr/>
          <p:nvPr/>
        </p:nvSpPr>
        <p:spPr>
          <a:xfrm>
            <a:off x="7765719" y="3245940"/>
            <a:ext cx="442491" cy="2638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B8AF465-D642-5B5B-A104-B69305211BFF}"/>
              </a:ext>
            </a:extLst>
          </p:cNvPr>
          <p:cNvSpPr/>
          <p:nvPr/>
        </p:nvSpPr>
        <p:spPr>
          <a:xfrm>
            <a:off x="8671346" y="4060370"/>
            <a:ext cx="442491" cy="1823675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ED8A4-DA21-ADCE-62BC-88B8B0341C34}"/>
              </a:ext>
            </a:extLst>
          </p:cNvPr>
          <p:cNvSpPr/>
          <p:nvPr/>
        </p:nvSpPr>
        <p:spPr>
          <a:xfrm>
            <a:off x="9615456" y="5034280"/>
            <a:ext cx="442491" cy="8497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379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165C84-3DD6-26D5-4776-A2F3872B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B8EFB99-E059-D7D7-3F2E-DD2DB9AA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ML Enablement Workshop </a:t>
            </a:r>
            <a:r>
              <a:rPr lang="ja-JP" altLang="en-US" dirty="0"/>
              <a:t>のゴール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4FA67-99CD-E471-83B9-8A3C880FE5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92881"/>
          </a:xfrm>
        </p:spPr>
        <p:txBody>
          <a:bodyPr/>
          <a:lstStyle/>
          <a:p>
            <a:r>
              <a:rPr lang="en-US" altLang="ja-JP" b="1" dirty="0"/>
              <a:t>AI/ML </a:t>
            </a:r>
            <a:r>
              <a:rPr lang="ja-JP" altLang="en-US" b="1" dirty="0"/>
              <a:t>をプロダクトの成長に繋げられるチームを組成すること。</a:t>
            </a:r>
            <a:endParaRPr lang="en-US" altLang="ja-JP" b="1" dirty="0"/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経営層の支持のもとプロダクトマネージャー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製品責任者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)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、開発者、データサイエンティストが組織横断でチームを組成し、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1~3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か月で継続的に成果を積める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サイクルを開始します。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E1EE8F0-55B4-D1E1-C167-2A66D6474278}"/>
              </a:ext>
            </a:extLst>
          </p:cNvPr>
          <p:cNvSpPr/>
          <p:nvPr/>
        </p:nvSpPr>
        <p:spPr>
          <a:xfrm>
            <a:off x="680631" y="4613100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の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お試し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FE5BB7A-FBC1-0118-B05A-20DB5986D6F1}"/>
              </a:ext>
            </a:extLst>
          </p:cNvPr>
          <p:cNvSpPr/>
          <p:nvPr/>
        </p:nvSpPr>
        <p:spPr>
          <a:xfrm>
            <a:off x="9127899" y="3187483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</a:t>
            </a:r>
            <a:b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よる継続的成長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5D58D85-E861-4B89-7696-069087DE3298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rot="5400000" flipH="1" flipV="1">
            <a:off x="5970996" y="1249287"/>
            <a:ext cx="536628" cy="6559229"/>
          </a:xfrm>
          <a:prstGeom prst="curvedConnector3">
            <a:avLst/>
          </a:prstGeom>
          <a:noFill/>
          <a:ln w="19050" cap="rnd" cmpd="sng" algn="ctr">
            <a:solidFill>
              <a:srgbClr val="161E2D"/>
            </a:solidFill>
            <a:prstDash val="dash"/>
            <a:round/>
            <a:tailEnd type="triangle"/>
          </a:ln>
          <a:effectLst/>
        </p:spPr>
      </p:cxnSp>
      <p:pic>
        <p:nvPicPr>
          <p:cNvPr id="15" name="グラフィックス 14" descr="実行 単色塗りつぶし">
            <a:extLst>
              <a:ext uri="{FF2B5EF4-FFF2-40B4-BE49-F238E27FC236}">
                <a16:creationId xmlns:a16="http://schemas.microsoft.com/office/drawing/2014/main" id="{D0EA2B30-3E75-70C2-50BA-687CE4FC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12361">
            <a:off x="6504496" y="3485478"/>
            <a:ext cx="914400" cy="914400"/>
          </a:xfrm>
          <a:prstGeom prst="rect">
            <a:avLst/>
          </a:prstGeom>
        </p:spPr>
      </p:pic>
      <p:pic>
        <p:nvPicPr>
          <p:cNvPr id="16" name="グラフィックス 15" descr="実行 単色塗りつぶし">
            <a:extLst>
              <a:ext uri="{FF2B5EF4-FFF2-40B4-BE49-F238E27FC236}">
                <a16:creationId xmlns:a16="http://schemas.microsoft.com/office/drawing/2014/main" id="{92E2DAFE-EE0C-5813-30CE-083A85347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12361">
            <a:off x="5403379" y="3547684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実行 単色塗りつぶし">
            <a:extLst>
              <a:ext uri="{FF2B5EF4-FFF2-40B4-BE49-F238E27FC236}">
                <a16:creationId xmlns:a16="http://schemas.microsoft.com/office/drawing/2014/main" id="{0F725FBD-5C49-13B4-ABDA-85EA0C474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2361">
            <a:off x="4302262" y="3667768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26F960-A1BE-FDFD-A6E4-1D89F5DA3A95}"/>
              </a:ext>
            </a:extLst>
          </p:cNvPr>
          <p:cNvSpPr txBox="1"/>
          <p:nvPr/>
        </p:nvSpPr>
        <p:spPr>
          <a:xfrm>
            <a:off x="5314517" y="6024416"/>
            <a:ext cx="65231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ja-JP" altLang="en-US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参考 </a:t>
            </a:r>
            <a:r>
              <a:rPr lang="en-US" altLang="ja-JP" dirty="0">
                <a:solidFill>
                  <a:srgbClr val="161E2D"/>
                </a:solidFill>
                <a:ea typeface="メイリオ" panose="020B0604030504040204" pitchFamily="50" charset="-128"/>
              </a:rPr>
              <a:t>:</a:t>
            </a:r>
            <a:r>
              <a:rPr lang="en-US" altLang="ja-JP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プロダクトの成長をリードする生成系 </a:t>
            </a:r>
            <a:r>
              <a:rPr lang="en-US" altLang="ja-JP" dirty="0">
                <a:solidFill>
                  <a:srgbClr val="212529"/>
                </a:solidFill>
                <a:ea typeface="メイリオ" panose="020B0604030504040204" pitchFamily="50" charset="-128"/>
                <a:hlinkClick r:id="rId8"/>
              </a:rPr>
              <a:t>AI</a:t>
            </a:r>
            <a:r>
              <a:rPr lang="en-US" altLang="ja-JP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 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の活用戦略</a:t>
            </a:r>
            <a:endParaRPr lang="ja-JP" altLang="en-US" dirty="0">
              <a:solidFill>
                <a:srgbClr val="21252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19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8FB3-6256-BD32-360E-9EE2189B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A1FF7A4-10E0-5949-D8DC-DAE093B33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20DC2ABA-24D9-1C11-9682-FB94394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267D23-DA42-9EC0-D0D1-7BFD79A143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Refine : </a:t>
            </a:r>
            <a:r>
              <a:rPr lang="ja-JP" altLang="en-US" b="1" dirty="0">
                <a:solidFill>
                  <a:schemeClr val="accent5"/>
                </a:solidFill>
              </a:rPr>
              <a:t>最終的な顧客の体験は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3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“PR”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ペア内で企画と開発を分担し、担当範囲のプレスリリースを執筆してください。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BE5472E-E86D-B47D-0687-55525BF7A834}"/>
              </a:ext>
            </a:extLst>
          </p:cNvPr>
          <p:cNvSpPr/>
          <p:nvPr/>
        </p:nvSpPr>
        <p:spPr>
          <a:xfrm>
            <a:off x="4378739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解決策の体験手順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7625654-ECAF-ABE7-2A0C-94DA6AC071C4}"/>
              </a:ext>
            </a:extLst>
          </p:cNvPr>
          <p:cNvSpPr/>
          <p:nvPr/>
        </p:nvSpPr>
        <p:spPr>
          <a:xfrm>
            <a:off x="407988" y="2284305"/>
            <a:ext cx="3734354" cy="4943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顧客向けメッセージ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DD1369E-9F3C-CD77-7894-B4561DD49935}"/>
              </a:ext>
            </a:extLst>
          </p:cNvPr>
          <p:cNvSpPr/>
          <p:nvPr/>
        </p:nvSpPr>
        <p:spPr>
          <a:xfrm>
            <a:off x="8349491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提供者メッセージ</a:t>
            </a:r>
          </a:p>
        </p:txBody>
      </p:sp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D634FB20-95DB-F086-A961-C3C5D42D7B08}"/>
              </a:ext>
            </a:extLst>
          </p:cNvPr>
          <p:cNvSpPr txBox="1">
            <a:spLocks/>
          </p:cNvSpPr>
          <p:nvPr/>
        </p:nvSpPr>
        <p:spPr>
          <a:xfrm>
            <a:off x="336379" y="2844581"/>
            <a:ext cx="3877572" cy="321626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 dirty="0">
                <a:solidFill>
                  <a:schemeClr val="tx1"/>
                </a:solidFill>
              </a:rPr>
              <a:t>20XX </a:t>
            </a:r>
            <a:r>
              <a:rPr lang="ja-JP" altLang="en-US" sz="1800" b="1" dirty="0">
                <a:solidFill>
                  <a:schemeClr val="tx1"/>
                </a:solidFill>
              </a:rPr>
              <a:t>年 </a:t>
            </a:r>
            <a:r>
              <a:rPr lang="en-US" altLang="ja-JP" sz="1800" b="1" dirty="0">
                <a:solidFill>
                  <a:schemeClr val="tx1"/>
                </a:solidFill>
              </a:rPr>
              <a:t>X </a:t>
            </a:r>
            <a:r>
              <a:rPr lang="ja-JP" altLang="en-US" sz="1800" b="1" dirty="0">
                <a:solidFill>
                  <a:schemeClr val="tx1"/>
                </a:solidFill>
              </a:rPr>
              <a:t>月 </a:t>
            </a:r>
            <a:r>
              <a:rPr lang="en-US" altLang="ja-JP" sz="1800" b="1" dirty="0">
                <a:solidFill>
                  <a:schemeClr val="tx1"/>
                </a:solidFill>
              </a:rPr>
              <a:t>Y </a:t>
            </a:r>
            <a:r>
              <a:rPr lang="ja-JP" altLang="en-US" sz="1800" b="1" dirty="0">
                <a:solidFill>
                  <a:schemeClr val="tx1"/>
                </a:solidFill>
              </a:rPr>
              <a:t>日</a:t>
            </a:r>
            <a:r>
              <a:rPr lang="ja-JP" altLang="en-US" sz="1800" dirty="0">
                <a:solidFill>
                  <a:schemeClr val="tx1"/>
                </a:solidFill>
              </a:rPr>
              <a:t>、株式会社○○は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dirty="0">
                <a:solidFill>
                  <a:schemeClr val="tx1"/>
                </a:solidFill>
              </a:rPr>
              <a:t>△△のサービス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を公開しました。 </a:t>
            </a:r>
            <a:r>
              <a:rPr lang="en-US" altLang="ja-JP" sz="1800" dirty="0">
                <a:solidFill>
                  <a:schemeClr val="tx1"/>
                </a:solidFill>
              </a:rPr>
              <a:t>[Listen : </a:t>
            </a:r>
            <a:r>
              <a:rPr lang="ja-JP" altLang="en-US" sz="1800" dirty="0">
                <a:solidFill>
                  <a:schemeClr val="tx1"/>
                </a:solidFill>
              </a:rPr>
              <a:t>□□なお客様が□□したい時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に </a:t>
            </a:r>
            <a:r>
              <a:rPr lang="en-US" altLang="ja-JP" sz="1800" b="1" dirty="0">
                <a:solidFill>
                  <a:schemeClr val="accent4"/>
                </a:solidFill>
              </a:rPr>
              <a:t>[Invent : </a:t>
            </a:r>
            <a:r>
              <a:rPr lang="ja-JP" altLang="en-US" sz="1800" b="1" dirty="0">
                <a:solidFill>
                  <a:schemeClr val="accent4"/>
                </a:solidFill>
              </a:rPr>
              <a:t>より最適</a:t>
            </a:r>
            <a:r>
              <a:rPr lang="en-US" altLang="ja-JP" sz="1800" b="1" dirty="0">
                <a:solidFill>
                  <a:schemeClr val="accent4"/>
                </a:solidFill>
              </a:rPr>
              <a:t>/</a:t>
            </a:r>
            <a:r>
              <a:rPr lang="ja-JP" altLang="en-US" sz="1800" b="1" dirty="0">
                <a:solidFill>
                  <a:schemeClr val="accent4"/>
                </a:solidFill>
              </a:rPr>
              <a:t>より幅広な解決策</a:t>
            </a:r>
            <a:r>
              <a:rPr lang="en-US" altLang="ja-JP" sz="1800" b="1" dirty="0">
                <a:solidFill>
                  <a:schemeClr val="accent4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ができます。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b="1" dirty="0">
                <a:solidFill>
                  <a:schemeClr val="tx1"/>
                </a:solidFill>
              </a:rPr>
              <a:t>お客様の声 </a:t>
            </a:r>
            <a:r>
              <a:rPr lang="en-US" altLang="ja-JP" sz="1800" dirty="0">
                <a:solidFill>
                  <a:schemeClr val="tx1"/>
                </a:solidFill>
              </a:rPr>
              <a:t>: </a:t>
            </a:r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[Define : ××</a:t>
            </a:r>
            <a:r>
              <a:rPr lang="ja-JP" altLang="en-US" sz="1800" dirty="0">
                <a:solidFill>
                  <a:schemeClr val="tx1"/>
                </a:solidFill>
              </a:rPr>
              <a:t>するのに</a:t>
            </a:r>
            <a:r>
              <a:rPr lang="en-US" altLang="ja-JP" sz="1800" dirty="0">
                <a:solidFill>
                  <a:schemeClr val="tx1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することは当然でした </a:t>
            </a:r>
            <a:r>
              <a:rPr lang="en-US" altLang="ja-JP" sz="1800" dirty="0">
                <a:solidFill>
                  <a:schemeClr val="tx1"/>
                </a:solidFill>
              </a:rPr>
              <a:t>or ××</a:t>
            </a:r>
            <a:r>
              <a:rPr lang="ja-JP" altLang="en-US" sz="1800" dirty="0">
                <a:solidFill>
                  <a:schemeClr val="tx1"/>
                </a:solidFill>
              </a:rPr>
              <a:t>と</a:t>
            </a:r>
            <a:r>
              <a:rPr lang="en-US" altLang="ja-JP" sz="1800" dirty="0">
                <a:solidFill>
                  <a:schemeClr val="tx1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は別々に行うことは当然でした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ja-JP" altLang="en-US" sz="1800" dirty="0">
                <a:solidFill>
                  <a:schemeClr val="tx1"/>
                </a:solidFill>
              </a:rPr>
              <a:t>が、</a:t>
            </a:r>
            <a:r>
              <a:rPr lang="en-US" altLang="ja-JP" sz="1800" dirty="0">
                <a:solidFill>
                  <a:schemeClr val="tx1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△△はその</a:t>
            </a:r>
            <a:r>
              <a:rPr lang="ja-JP" altLang="en-US" sz="1800" b="1" dirty="0">
                <a:solidFill>
                  <a:schemeClr val="accent4"/>
                </a:solidFill>
              </a:rPr>
              <a:t>常識を変えました</a:t>
            </a:r>
            <a:r>
              <a:rPr lang="ja-JP" altLang="en-US" sz="1800" dirty="0">
                <a:solidFill>
                  <a:schemeClr val="tx1"/>
                </a:solidFill>
              </a:rPr>
              <a:t>。今までと比べ </a:t>
            </a:r>
            <a:r>
              <a:rPr lang="en-US" altLang="ja-JP" sz="1800" dirty="0">
                <a:solidFill>
                  <a:schemeClr val="tx1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の効果が得られてます。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1" name="コンテンツ プレースホルダー 5">
            <a:extLst>
              <a:ext uri="{FF2B5EF4-FFF2-40B4-BE49-F238E27FC236}">
                <a16:creationId xmlns:a16="http://schemas.microsoft.com/office/drawing/2014/main" id="{01AD8D90-F00D-92EB-1A8E-BB224442EF0D}"/>
              </a:ext>
            </a:extLst>
          </p:cNvPr>
          <p:cNvSpPr txBox="1">
            <a:spLocks/>
          </p:cNvSpPr>
          <p:nvPr/>
        </p:nvSpPr>
        <p:spPr>
          <a:xfrm>
            <a:off x="4307130" y="2844581"/>
            <a:ext cx="3877572" cy="34009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△△は次の手順で利用できます。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dirty="0">
                <a:solidFill>
                  <a:schemeClr val="tx1"/>
                </a:solidFill>
              </a:rPr>
              <a:t>正常系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</a:p>
          <a:p>
            <a:r>
              <a:rPr lang="ja-JP" altLang="en-US" sz="1800" dirty="0">
                <a:solidFill>
                  <a:schemeClr val="tx1"/>
                </a:solidFill>
              </a:rPr>
              <a:t>① お買い物ページから</a:t>
            </a:r>
            <a:br>
              <a:rPr lang="en-US" altLang="ja-JP" sz="1800" dirty="0">
                <a:solidFill>
                  <a:schemeClr val="tx1"/>
                </a:solidFill>
              </a:rPr>
            </a:br>
            <a:r>
              <a:rPr lang="ja-JP" altLang="en-US" sz="1800" dirty="0">
                <a:solidFill>
                  <a:schemeClr val="tx1"/>
                </a:solidFill>
              </a:rPr>
              <a:t>　 </a:t>
            </a:r>
            <a:r>
              <a:rPr lang="en-US" altLang="ja-JP" sz="1800" dirty="0">
                <a:solidFill>
                  <a:schemeClr val="tx1"/>
                </a:solidFill>
              </a:rPr>
              <a:t>XX </a:t>
            </a:r>
            <a:r>
              <a:rPr lang="ja-JP" altLang="en-US" sz="1800" dirty="0">
                <a:solidFill>
                  <a:schemeClr val="tx1"/>
                </a:solidFill>
              </a:rPr>
              <a:t>をクリック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② チャットボックスに </a:t>
            </a:r>
            <a:r>
              <a:rPr lang="en-US" altLang="ja-JP" sz="1800" dirty="0">
                <a:solidFill>
                  <a:schemeClr val="tx1"/>
                </a:solidFill>
              </a:rPr>
              <a:t>XX </a:t>
            </a:r>
            <a:r>
              <a:rPr lang="ja-JP" altLang="en-US" sz="1800" dirty="0">
                <a:solidFill>
                  <a:schemeClr val="tx1"/>
                </a:solidFill>
              </a:rPr>
              <a:t>と入力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③ </a:t>
            </a:r>
            <a:r>
              <a:rPr lang="ja-JP" altLang="en-US" sz="1800" b="1" dirty="0">
                <a:solidFill>
                  <a:schemeClr val="accent4"/>
                </a:solidFill>
              </a:rPr>
              <a:t>なんと</a:t>
            </a:r>
            <a:r>
              <a:rPr lang="ja-JP" altLang="en-US" sz="1800" dirty="0">
                <a:solidFill>
                  <a:schemeClr val="tx1"/>
                </a:solidFill>
              </a:rPr>
              <a:t>、□□が一瞬でできる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・・・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dirty="0">
                <a:solidFill>
                  <a:schemeClr val="tx1"/>
                </a:solidFill>
              </a:rPr>
              <a:t>異常系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</a:p>
          <a:p>
            <a:r>
              <a:rPr lang="ja-JP" altLang="en-US" sz="1800" dirty="0">
                <a:solidFill>
                  <a:schemeClr val="tx1"/>
                </a:solidFill>
              </a:rPr>
              <a:t>もし </a:t>
            </a:r>
            <a:r>
              <a:rPr lang="en-US" altLang="ja-JP" sz="1800" dirty="0">
                <a:solidFill>
                  <a:schemeClr val="tx1"/>
                </a:solidFill>
              </a:rPr>
              <a:t>XX </a:t>
            </a:r>
            <a:r>
              <a:rPr lang="ja-JP" altLang="en-US" sz="1800" dirty="0">
                <a:solidFill>
                  <a:schemeClr val="tx1"/>
                </a:solidFill>
              </a:rPr>
              <a:t>な場合は、</a:t>
            </a:r>
            <a:r>
              <a:rPr lang="en-US" altLang="ja-JP" sz="1800" dirty="0">
                <a:solidFill>
                  <a:schemeClr val="tx1"/>
                </a:solidFill>
              </a:rPr>
              <a:t>XX </a:t>
            </a:r>
            <a:r>
              <a:rPr lang="ja-JP" altLang="en-US" sz="1800" dirty="0">
                <a:solidFill>
                  <a:schemeClr val="tx1"/>
                </a:solidFill>
              </a:rPr>
              <a:t>することで継続できます。・・・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7364AC71-DA6F-E891-77E4-043EBC250835}"/>
              </a:ext>
            </a:extLst>
          </p:cNvPr>
          <p:cNvSpPr txBox="1">
            <a:spLocks/>
          </p:cNvSpPr>
          <p:nvPr/>
        </p:nvSpPr>
        <p:spPr>
          <a:xfrm>
            <a:off x="8349491" y="2844581"/>
            <a:ext cx="3734354" cy="293926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[Define : ××</a:t>
            </a:r>
            <a:r>
              <a:rPr lang="ja-JP" altLang="en-US" sz="1800" dirty="0">
                <a:solidFill>
                  <a:schemeClr val="tx1"/>
                </a:solidFill>
              </a:rPr>
              <a:t>するのに</a:t>
            </a:r>
            <a:r>
              <a:rPr lang="en-US" altLang="ja-JP" sz="1800" dirty="0">
                <a:solidFill>
                  <a:schemeClr val="tx1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する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ことによる影響は</a:t>
            </a:r>
            <a:r>
              <a:rPr lang="ja-JP" altLang="en-US" sz="1800" b="1" dirty="0">
                <a:solidFill>
                  <a:schemeClr val="accent4"/>
                </a:solidFill>
              </a:rPr>
              <a:t>見過ごされていました</a:t>
            </a:r>
            <a:r>
              <a:rPr lang="ja-JP" altLang="en-US" sz="1800" dirty="0">
                <a:solidFill>
                  <a:schemeClr val="tx1"/>
                </a:solidFill>
              </a:rPr>
              <a:t>。☆☆市場では約☆☆社 </a:t>
            </a:r>
            <a:r>
              <a:rPr lang="en-US" altLang="ja-JP" sz="1800" dirty="0">
                <a:solidFill>
                  <a:schemeClr val="tx1"/>
                </a:solidFill>
              </a:rPr>
              <a:t>/ </a:t>
            </a:r>
            <a:r>
              <a:rPr lang="ja-JP" altLang="en-US" sz="1800" dirty="0">
                <a:solidFill>
                  <a:schemeClr val="tx1"/>
                </a:solidFill>
              </a:rPr>
              <a:t>人のお客様がこの課題を抱えていると推計しており、株式会社○○は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4"/>
                </a:solidFill>
              </a:rPr>
              <a:t>♡♡の独自技術 </a:t>
            </a:r>
            <a:r>
              <a:rPr lang="en-US" altLang="ja-JP" sz="1800" b="1" dirty="0">
                <a:solidFill>
                  <a:schemeClr val="accent4"/>
                </a:solidFill>
              </a:rPr>
              <a:t>/ </a:t>
            </a:r>
            <a:r>
              <a:rPr lang="ja-JP" altLang="en-US" sz="1800" b="1" dirty="0">
                <a:solidFill>
                  <a:schemeClr val="accent4"/>
                </a:solidFill>
              </a:rPr>
              <a:t>データ、パートナーシップ、販路、資金力</a:t>
            </a:r>
            <a:r>
              <a:rPr lang="en-US" altLang="ja-JP" sz="1800" b="1" dirty="0" err="1">
                <a:solidFill>
                  <a:schemeClr val="accent4"/>
                </a:solidFill>
              </a:rPr>
              <a:t>etc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を活かし今後 </a:t>
            </a:r>
            <a:r>
              <a:rPr lang="en-US" altLang="ja-JP" sz="1800" dirty="0">
                <a:solidFill>
                  <a:schemeClr val="tx1"/>
                </a:solidFill>
              </a:rPr>
              <a:t>N </a:t>
            </a:r>
            <a:r>
              <a:rPr lang="ja-JP" altLang="en-US" sz="1800" dirty="0">
                <a:solidFill>
                  <a:schemeClr val="tx1"/>
                </a:solidFill>
              </a:rPr>
              <a:t>年で♡♡円の投資を行い幅広なお客様に△△を提供します。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b="1" dirty="0">
              <a:solidFill>
                <a:schemeClr val="tx1"/>
              </a:solidFill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A7C46F9-D353-49D6-F8FB-6D577AAB824A}"/>
              </a:ext>
            </a:extLst>
          </p:cNvPr>
          <p:cNvSpPr/>
          <p:nvPr/>
        </p:nvSpPr>
        <p:spPr>
          <a:xfrm>
            <a:off x="322109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391CF63-8FBF-ABF5-0C86-4F4EE27989E9}"/>
              </a:ext>
            </a:extLst>
          </p:cNvPr>
          <p:cNvSpPr/>
          <p:nvPr/>
        </p:nvSpPr>
        <p:spPr>
          <a:xfrm>
            <a:off x="726040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開発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2BC62768-AA0A-CEFE-8E5C-9398DF08FE01}"/>
              </a:ext>
            </a:extLst>
          </p:cNvPr>
          <p:cNvSpPr/>
          <p:nvPr/>
        </p:nvSpPr>
        <p:spPr>
          <a:xfrm>
            <a:off x="11288119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</p:spTree>
    <p:extLst>
      <p:ext uri="{BB962C8B-B14F-4D97-AF65-F5344CB8AC3E}">
        <p14:creationId xmlns:p14="http://schemas.microsoft.com/office/powerpoint/2010/main" val="5232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3E3C-CFDB-7286-04CF-A37ED23B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D5988E0-E7E0-81A2-46BB-191CAC0F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A5C8BA4-11FD-50AC-DDDD-BE1A1143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“FAQ”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876F73F7-A215-25ED-F9E9-2E3D07A932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2886" y="1376363"/>
            <a:ext cx="7274152" cy="2985433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顧客、あるいは社内から寄せられうる質問に対する回答をアップデートしてください。</a:t>
            </a:r>
            <a:endParaRPr lang="en-US" altLang="ja-JP" dirty="0"/>
          </a:p>
          <a:p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1" dirty="0">
                <a:solidFill>
                  <a:schemeClr val="accent4"/>
                </a:solidFill>
              </a:rPr>
              <a:t>消費リソース</a:t>
            </a:r>
            <a:r>
              <a:rPr lang="en-US" altLang="ja-JP" b="1" dirty="0">
                <a:solidFill>
                  <a:schemeClr val="accent4"/>
                </a:solidFill>
              </a:rPr>
              <a:t>(</a:t>
            </a:r>
            <a:r>
              <a:rPr lang="ja-JP" altLang="en-US" b="1" dirty="0">
                <a:solidFill>
                  <a:schemeClr val="accent4"/>
                </a:solidFill>
              </a:rPr>
              <a:t>価格、時間等</a:t>
            </a:r>
            <a:r>
              <a:rPr lang="en-US" altLang="ja-JP" b="1" dirty="0">
                <a:solidFill>
                  <a:schemeClr val="accent4"/>
                </a:solidFill>
              </a:rPr>
              <a:t>)</a:t>
            </a:r>
            <a:r>
              <a:rPr lang="ja-JP" altLang="en-US" b="1" dirty="0">
                <a:solidFill>
                  <a:schemeClr val="accent4"/>
                </a:solidFill>
              </a:rPr>
              <a:t> に関する質問を必ず入れて回答を明記してください</a:t>
            </a:r>
            <a:endParaRPr lang="en-US" altLang="ja-JP" b="1" dirty="0">
              <a:solidFill>
                <a:schemeClr val="accent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 dirty="0"/>
          </a:p>
        </p:txBody>
      </p:sp>
      <p:sp>
        <p:nvSpPr>
          <p:cNvPr id="4" name="スクロール: 縦 3">
            <a:extLst>
              <a:ext uri="{FF2B5EF4-FFF2-40B4-BE49-F238E27FC236}">
                <a16:creationId xmlns:a16="http://schemas.microsoft.com/office/drawing/2014/main" id="{8BBC4FB6-2FD7-1D4B-FF3D-29B65939149A}"/>
              </a:ext>
            </a:extLst>
          </p:cNvPr>
          <p:cNvSpPr/>
          <p:nvPr/>
        </p:nvSpPr>
        <p:spPr>
          <a:xfrm>
            <a:off x="310840" y="1432353"/>
            <a:ext cx="3746091" cy="4607319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28E24E7-658C-E4E5-101D-86B501447AC7}"/>
              </a:ext>
            </a:extLst>
          </p:cNvPr>
          <p:cNvSpPr/>
          <p:nvPr/>
        </p:nvSpPr>
        <p:spPr>
          <a:xfrm>
            <a:off x="1093215" y="2410582"/>
            <a:ext cx="2181340" cy="805575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メッセージ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35604D4-F10C-E151-B29F-E68B5D91C34B}"/>
              </a:ext>
            </a:extLst>
          </p:cNvPr>
          <p:cNvSpPr/>
          <p:nvPr/>
        </p:nvSpPr>
        <p:spPr>
          <a:xfrm>
            <a:off x="1093215" y="3299197"/>
            <a:ext cx="2181340" cy="587313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解決策の体験方法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3A098B4-2CD8-A68C-C8EC-546285CF996E}"/>
              </a:ext>
            </a:extLst>
          </p:cNvPr>
          <p:cNvSpPr/>
          <p:nvPr/>
        </p:nvSpPr>
        <p:spPr>
          <a:xfrm>
            <a:off x="1079890" y="3954268"/>
            <a:ext cx="2181340" cy="536466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提供者メッセージ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086B3C7-FFB0-34D0-F707-D10AB73E4B23}"/>
              </a:ext>
            </a:extLst>
          </p:cNvPr>
          <p:cNvSpPr/>
          <p:nvPr/>
        </p:nvSpPr>
        <p:spPr>
          <a:xfrm>
            <a:off x="1093215" y="5082652"/>
            <a:ext cx="2181340" cy="369332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7E207B83-05A2-6161-8B53-9AF1B973855C}"/>
              </a:ext>
            </a:extLst>
          </p:cNvPr>
          <p:cNvSpPr/>
          <p:nvPr/>
        </p:nvSpPr>
        <p:spPr>
          <a:xfrm>
            <a:off x="1093215" y="5512689"/>
            <a:ext cx="2181340" cy="369332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社内向け </a:t>
            </a:r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CA8FA3-D40A-ADD4-CD5F-7125145B7D1F}"/>
              </a:ext>
            </a:extLst>
          </p:cNvPr>
          <p:cNvSpPr txBox="1"/>
          <p:nvPr/>
        </p:nvSpPr>
        <p:spPr>
          <a:xfrm>
            <a:off x="1237273" y="2035998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37F0065-989F-FECA-C3C4-C56CB7CA9DDD}"/>
              </a:ext>
            </a:extLst>
          </p:cNvPr>
          <p:cNvSpPr txBox="1"/>
          <p:nvPr/>
        </p:nvSpPr>
        <p:spPr>
          <a:xfrm>
            <a:off x="1237273" y="4652615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79287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226E-5CA5-19C1-7B6B-FBB82D5B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6ED321-2ED6-DE4E-DFCD-3454CD401B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EF3D0B52-7AD3-2121-71A9-E9EF08C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8569122-5780-1F70-3347-E135BD2B33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Test/Iterate : </a:t>
            </a:r>
            <a:r>
              <a:rPr lang="ja-JP" altLang="en-US" b="1" dirty="0">
                <a:solidFill>
                  <a:schemeClr val="accent5"/>
                </a:solidFill>
              </a:rPr>
              <a:t>成功を計測する指標は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08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2B183-9F52-A302-24CA-306E78B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C5938D4-0062-BCD1-B1BB-774DC08E3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2B0DBB2-543E-65AA-4F8F-EE0267CA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実際のプレスリリースまでの</a:t>
            </a:r>
            <a:br>
              <a:rPr kumimoji="1" lang="en-US" altLang="ja-JP" dirty="0"/>
            </a:br>
            <a:r>
              <a:rPr kumimoji="1" lang="ja-JP" altLang="en-US" dirty="0"/>
              <a:t>マイルストン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0A65D638-2DA2-B2FF-57EF-5CFE800985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523220"/>
          </a:xfrm>
        </p:spPr>
        <p:txBody>
          <a:bodyPr/>
          <a:lstStyle/>
          <a:p>
            <a:r>
              <a:rPr lang="ja-JP" altLang="en-US" sz="2800" dirty="0"/>
              <a:t>実際にプレスリリースを出すには、</a:t>
            </a:r>
            <a:r>
              <a:rPr lang="ja-JP" altLang="en-US" sz="2800" b="1" dirty="0"/>
              <a:t>市場性の評価</a:t>
            </a:r>
            <a:r>
              <a:rPr lang="ja-JP" altLang="en-US" sz="2800" dirty="0"/>
              <a:t>が不可欠。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449345D0-F8C2-1124-9314-240D642A1B86}"/>
              </a:ext>
            </a:extLst>
          </p:cNvPr>
          <p:cNvSpPr txBox="1"/>
          <p:nvPr/>
        </p:nvSpPr>
        <p:spPr>
          <a:xfrm>
            <a:off x="5022637" y="3300995"/>
            <a:ext cx="7031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en-US" altLang="ja-JP" sz="2800" b="1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※</a:t>
            </a:r>
            <a:r>
              <a:rPr kumimoji="1" lang="ja-JP" altLang="en-US" sz="2800" b="1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市場内の顧客数が上限になる</a:t>
            </a:r>
            <a:endParaRPr kumimoji="1" lang="en-US" altLang="ja-JP" sz="2800" b="1" u="sng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3AA6D603-BFF0-CC4D-C66D-4E5C6C46B178}"/>
              </a:ext>
            </a:extLst>
          </p:cNvPr>
          <p:cNvSpPr txBox="1"/>
          <p:nvPr/>
        </p:nvSpPr>
        <p:spPr>
          <a:xfrm>
            <a:off x="5053853" y="4424948"/>
            <a:ext cx="703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D2CF9D1-5284-C42B-08F9-47618981C34D}"/>
              </a:ext>
            </a:extLst>
          </p:cNvPr>
          <p:cNvSpPr/>
          <p:nvPr/>
        </p:nvSpPr>
        <p:spPr>
          <a:xfrm>
            <a:off x="407987" y="2249973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E4BBA12-E327-31CF-B7AD-118426BAC0B8}"/>
              </a:ext>
            </a:extLst>
          </p:cNvPr>
          <p:cNvSpPr/>
          <p:nvPr/>
        </p:nvSpPr>
        <p:spPr>
          <a:xfrm>
            <a:off x="899195" y="2750398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49DF536F-4D3B-3021-75E4-63D4365D5F97}"/>
              </a:ext>
            </a:extLst>
          </p:cNvPr>
          <p:cNvSpPr/>
          <p:nvPr/>
        </p:nvSpPr>
        <p:spPr>
          <a:xfrm>
            <a:off x="1573650" y="3426514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57E9EE7-8E5F-120F-1953-F22E7529E608}"/>
              </a:ext>
            </a:extLst>
          </p:cNvPr>
          <p:cNvSpPr/>
          <p:nvPr/>
        </p:nvSpPr>
        <p:spPr>
          <a:xfrm>
            <a:off x="3246200" y="5095078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2DB38AE1-AEB1-A43F-1B39-59C6BEB2C66A}"/>
              </a:ext>
            </a:extLst>
          </p:cNvPr>
          <p:cNvSpPr/>
          <p:nvPr/>
        </p:nvSpPr>
        <p:spPr>
          <a:xfrm rot="5400000">
            <a:off x="730852" y="2327919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125C414-647E-9BC2-464E-6CCC871B06E4}"/>
              </a:ext>
            </a:extLst>
          </p:cNvPr>
          <p:cNvSpPr txBox="1"/>
          <p:nvPr/>
        </p:nvSpPr>
        <p:spPr>
          <a:xfrm>
            <a:off x="1156124" y="2342455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FA0600DD-7EE1-2313-6080-DE9BDB672ECC}"/>
              </a:ext>
            </a:extLst>
          </p:cNvPr>
          <p:cNvCxnSpPr>
            <a:cxnSpLocks/>
          </p:cNvCxnSpPr>
          <p:nvPr/>
        </p:nvCxnSpPr>
        <p:spPr>
          <a:xfrm flipH="1">
            <a:off x="3554463" y="3578489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矢印: 左 56">
            <a:extLst>
              <a:ext uri="{FF2B5EF4-FFF2-40B4-BE49-F238E27FC236}">
                <a16:creationId xmlns:a16="http://schemas.microsoft.com/office/drawing/2014/main" id="{0F87E8BC-6ED9-A36B-FC6A-890512116B08}"/>
              </a:ext>
            </a:extLst>
          </p:cNvPr>
          <p:cNvSpPr/>
          <p:nvPr/>
        </p:nvSpPr>
        <p:spPr>
          <a:xfrm rot="5400000">
            <a:off x="1048207" y="4103932"/>
            <a:ext cx="1398212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8" name="矢印: 左 57">
            <a:extLst>
              <a:ext uri="{FF2B5EF4-FFF2-40B4-BE49-F238E27FC236}">
                <a16:creationId xmlns:a16="http://schemas.microsoft.com/office/drawing/2014/main" id="{E42C0157-A57E-936A-68FE-FD25557B731F}"/>
              </a:ext>
            </a:extLst>
          </p:cNvPr>
          <p:cNvSpPr/>
          <p:nvPr/>
        </p:nvSpPr>
        <p:spPr>
          <a:xfrm rot="5400000">
            <a:off x="1451357" y="5244583"/>
            <a:ext cx="646330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5022206-4F66-86D1-BF39-079DA8FFBC19}"/>
              </a:ext>
            </a:extLst>
          </p:cNvPr>
          <p:cNvSpPr txBox="1"/>
          <p:nvPr/>
        </p:nvSpPr>
        <p:spPr>
          <a:xfrm>
            <a:off x="1858889" y="4093739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②市場競争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5DA5BD5-1D32-A5FB-EAA4-D108601EABD9}"/>
              </a:ext>
            </a:extLst>
          </p:cNvPr>
          <p:cNvSpPr txBox="1"/>
          <p:nvPr/>
        </p:nvSpPr>
        <p:spPr>
          <a:xfrm>
            <a:off x="1882715" y="5161582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①市場検証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76BF093-DAA1-FAF0-DEDD-2D1F7BA7DB9C}"/>
              </a:ext>
            </a:extLst>
          </p:cNvPr>
          <p:cNvSpPr/>
          <p:nvPr/>
        </p:nvSpPr>
        <p:spPr>
          <a:xfrm>
            <a:off x="3620735" y="5450086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90EF685-46ED-76FF-4343-BFC1A35FAD94}"/>
              </a:ext>
            </a:extLst>
          </p:cNvPr>
          <p:cNvSpPr txBox="1"/>
          <p:nvPr/>
        </p:nvSpPr>
        <p:spPr>
          <a:xfrm>
            <a:off x="5053853" y="5277393"/>
            <a:ext cx="673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86A9D4A-349E-9AC3-80BA-14C36A0757B4}"/>
              </a:ext>
            </a:extLst>
          </p:cNvPr>
          <p:cNvCxnSpPr>
            <a:cxnSpLocks/>
          </p:cNvCxnSpPr>
          <p:nvPr/>
        </p:nvCxnSpPr>
        <p:spPr>
          <a:xfrm flipH="1">
            <a:off x="3554463" y="4659086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D2A9B911-8045-8E5A-3B15-0A89D4B06539}"/>
              </a:ext>
            </a:extLst>
          </p:cNvPr>
          <p:cNvCxnSpPr>
            <a:cxnSpLocks/>
          </p:cNvCxnSpPr>
          <p:nvPr/>
        </p:nvCxnSpPr>
        <p:spPr>
          <a:xfrm flipH="1">
            <a:off x="3724622" y="5592346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C12D-4CBF-C01A-87BE-DEDD28BE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70B773B-A620-8FED-AF08-A963D402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FE2991-01BD-AF27-10E7-0BBC9B55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5C718A-7CEA-22F6-F1D7-03CC794080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56990E-1144-EDDD-2284-6A775971BB0D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741038-6ADD-6CCD-8350-ADAE379BBE89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4706046-DDAE-0BAF-56BA-B95EAF7A973D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25234B7-805A-6EEC-6989-40713DDAF863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841796F-0483-C7D9-C0C6-D56ACE19AC30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F32E2929-1B09-93B6-8509-3E833F9C89BD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A5F702A-B498-1F77-0C81-EF705799FDDD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986000D-315F-AEB0-7A69-2703D25C9E34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754E97E2-983A-8104-BC14-52928E3E7924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FA21C018-2D25-5150-4A4B-C909A1118998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D18ED2C-7B2F-928F-1B65-A8ADBB837835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4FAEA5F-EF67-97C6-B2F7-169D00281DFF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485031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A31A546-641C-D395-568E-57B5276DA1BB}"/>
              </a:ext>
            </a:extLst>
          </p:cNvPr>
          <p:cNvSpPr/>
          <p:nvPr/>
        </p:nvSpPr>
        <p:spPr>
          <a:xfrm>
            <a:off x="406928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37E237B-A2E6-FF69-89C9-7597036D1258}"/>
              </a:ext>
            </a:extLst>
          </p:cNvPr>
          <p:cNvCxnSpPr/>
          <p:nvPr/>
        </p:nvCxnSpPr>
        <p:spPr>
          <a:xfrm>
            <a:off x="8224360" y="6236438"/>
            <a:ext cx="355398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EBD37A1-6B2B-5029-CAD7-DB065A654342}"/>
              </a:ext>
            </a:extLst>
          </p:cNvPr>
          <p:cNvSpPr/>
          <p:nvPr/>
        </p:nvSpPr>
        <p:spPr>
          <a:xfrm>
            <a:off x="887067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5280819A-D543-6A49-5593-0C5A53D88ABD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CB14FF4-C8CC-CE99-99B4-1E7FDB401491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E4C700A-6BED-208E-5B55-16FBBDF80F61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43690B6-F6F2-5B0B-F684-62B6BC076CA4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373EB40-63BB-EB5E-178B-FE2B93899164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6B91923-9AFC-C616-5ECD-F0AF59BDE2B8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557743C-978D-65A0-AB38-F5D3078E54BE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A465522-75C4-264E-F269-DAC88C728DFE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A7C52C2-D53F-245D-D73A-C3B01BD45E74}"/>
              </a:ext>
            </a:extLst>
          </p:cNvPr>
          <p:cNvSpPr/>
          <p:nvPr/>
        </p:nvSpPr>
        <p:spPr>
          <a:xfrm>
            <a:off x="3707121" y="2648949"/>
            <a:ext cx="1623279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実践編で実施</a:t>
            </a:r>
          </a:p>
        </p:txBody>
      </p:sp>
    </p:spTree>
    <p:extLst>
      <p:ext uri="{BB962C8B-B14F-4D97-AF65-F5344CB8AC3E}">
        <p14:creationId xmlns:p14="http://schemas.microsoft.com/office/powerpoint/2010/main" val="8976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F4BEC5CB-3BE1-E3E9-5CD7-04D2AFA8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Have a break!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8A2545-1D1F-25EC-87FF-225C0F20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A645-CB86-B073-EA73-5BBD3215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BFE2018-EB8D-7677-6F08-F20259C0B9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0F18392-F83F-4A37-C272-67A69510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164672-08B0-05EC-9FB1-0027973FF3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実行計画の作成</a:t>
            </a:r>
            <a:endParaRPr lang="en-US" altLang="ja-JP" b="1" dirty="0">
              <a:solidFill>
                <a:schemeClr val="accent5"/>
              </a:solidFill>
            </a:endParaRPr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7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C50E-26D6-5CB7-A748-D304E63B2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49E774-982A-23F7-062A-0E598832A71E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8316481D-167C-38A8-D72D-63D087EB2A32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228A9D7-767A-9DD3-76C1-8FB8A91276D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56F6CA-C5BE-D7E8-AEB9-EEDFFC94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862B134-8693-5904-02A4-241604A0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今後のタイムラインとタスクを決める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D08D2BA2-B2BF-E149-C9F1-0DC21B8C4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顧客の明確な反応を確認するマイルストン②まで </a:t>
            </a:r>
            <a:r>
              <a:rPr lang="en-US" altLang="ja-JP" dirty="0">
                <a:solidFill>
                  <a:schemeClr val="tx1"/>
                </a:solidFill>
              </a:rPr>
              <a:t>1~3 </a:t>
            </a:r>
            <a:r>
              <a:rPr lang="ja-JP" altLang="en-US" dirty="0">
                <a:solidFill>
                  <a:schemeClr val="tx1"/>
                </a:solidFill>
              </a:rPr>
              <a:t>ヵ月での到達を目指す。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B605A56-77AC-2E09-F6DC-37580F017B4C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D1C34FF2-5C58-F60B-8884-661825885D02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A82873E-EA31-788B-9B06-24DEADCE8B33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58FE16F-5FF9-C82A-3575-EA64CD02229B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3B5D4B0-9019-8A76-BA03-B55701A0ED4E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54A3D36-0759-D8A2-F091-2D45D24D36CE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A52AB5B-3577-BB37-1515-28736C2CA562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82742E1-213C-955E-DC45-D9E1D8FD685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15D0434-B9B4-E074-C484-9FE6C95E37D9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CF3261-ED0E-17DB-0C00-3FA42D340686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F549CD0-58D5-299E-B50E-26DFA793464E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3DEEF1-154A-DB0B-3F77-2DAA2E96B64B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C4168B1-7B96-DDC4-CE2A-CB69F6A4B206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D5204E-B229-DB1F-54EA-C1014051528D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B91E75E-7331-6001-0AAF-5223A41896F5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F9A60B5-EBAC-877D-1AD4-3A7B01F03EA6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738737-DD85-400D-F904-EC3EC9DCA47B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346BE61-91DD-5680-D470-E9FBCE53084A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B95B22ED-11E1-853B-8F23-696240F627C9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93DE5821-2A7D-7D9B-FFA5-A3472CC56C52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AA01F8-02B9-BDEB-077F-50C96262B375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B80D52-BF7E-C20F-122F-B77131D6EABB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5FB5D75-FC6F-7875-D7BA-AB0D3FFE06A3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16F907D-61AF-7CD2-3D03-3CFDAEA67F59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0F78E72-3F0C-AB8A-BB05-C597425F8A03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1B3180E-7D86-B84B-C3A0-96C5C068E9D5}"/>
              </a:ext>
            </a:extLst>
          </p:cNvPr>
          <p:cNvSpPr/>
          <p:nvPr/>
        </p:nvSpPr>
        <p:spPr>
          <a:xfrm>
            <a:off x="870857" y="2723475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7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6623B-CFD7-01C5-E081-3F1E5439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AD97AF-1E6D-858B-F335-F51808B8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562E6B0-15C4-F0FA-A66A-05FCCDC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タイムラインを決める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4DBAB3-B915-920A-E501-767D6B45A4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グループワーク</a:t>
            </a:r>
            <a:r>
              <a:rPr lang="en-US" altLang="ja-JP" dirty="0">
                <a:solidFill>
                  <a:schemeClr val="tx1"/>
                </a:solidFill>
              </a:rPr>
              <a:t>]</a:t>
            </a:r>
          </a:p>
          <a:p>
            <a:r>
              <a:rPr kumimoji="1" lang="en-US" altLang="ja-JP" dirty="0"/>
              <a:t>Test/Iterate </a:t>
            </a:r>
            <a:r>
              <a:rPr kumimoji="1" lang="ja-JP" altLang="en-US" dirty="0"/>
              <a:t>を下地に、各マイルストンの達成日時を決めてください。</a:t>
            </a:r>
            <a:endParaRPr kumimoji="1" lang="en-US" altLang="ja-JP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BD1199-3182-A155-8B68-FA7817C3FA1C}"/>
              </a:ext>
            </a:extLst>
          </p:cNvPr>
          <p:cNvSpPr/>
          <p:nvPr/>
        </p:nvSpPr>
        <p:spPr>
          <a:xfrm>
            <a:off x="277625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8766B74-866D-0E81-9E5E-8E4057B21BCD}"/>
              </a:ext>
            </a:extLst>
          </p:cNvPr>
          <p:cNvSpPr/>
          <p:nvPr/>
        </p:nvSpPr>
        <p:spPr>
          <a:xfrm>
            <a:off x="5500305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57D462-A69E-2DF1-5347-813151533B66}"/>
              </a:ext>
            </a:extLst>
          </p:cNvPr>
          <p:cNvSpPr/>
          <p:nvPr/>
        </p:nvSpPr>
        <p:spPr>
          <a:xfrm>
            <a:off x="822436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6DEAF497-B381-6106-B70B-91D80C1D8983}"/>
              </a:ext>
            </a:extLst>
          </p:cNvPr>
          <p:cNvSpPr/>
          <p:nvPr/>
        </p:nvSpPr>
        <p:spPr>
          <a:xfrm>
            <a:off x="4990640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B64311B-36B9-B305-3A51-7A6BC573230B}"/>
              </a:ext>
            </a:extLst>
          </p:cNvPr>
          <p:cNvSpPr/>
          <p:nvPr/>
        </p:nvSpPr>
        <p:spPr>
          <a:xfrm>
            <a:off x="7721648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53175C9F-E2CA-CEE5-660E-E042E5F461C5}"/>
              </a:ext>
            </a:extLst>
          </p:cNvPr>
          <p:cNvSpPr/>
          <p:nvPr/>
        </p:nvSpPr>
        <p:spPr>
          <a:xfrm>
            <a:off x="10414365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C49AEA58-0765-2EFA-41CC-9230949099F7}"/>
              </a:ext>
            </a:extLst>
          </p:cNvPr>
          <p:cNvSpPr txBox="1">
            <a:spLocks/>
          </p:cNvSpPr>
          <p:nvPr/>
        </p:nvSpPr>
        <p:spPr>
          <a:xfrm>
            <a:off x="407988" y="3348345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8D2BD07-1CED-5839-921C-77178DF45758}"/>
              </a:ext>
            </a:extLst>
          </p:cNvPr>
          <p:cNvSpPr txBox="1">
            <a:spLocks/>
          </p:cNvSpPr>
          <p:nvPr/>
        </p:nvSpPr>
        <p:spPr>
          <a:xfrm>
            <a:off x="407988" y="4363568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2189330-D78E-8FDD-BAF7-745DC0616565}"/>
              </a:ext>
            </a:extLst>
          </p:cNvPr>
          <p:cNvSpPr txBox="1">
            <a:spLocks/>
          </p:cNvSpPr>
          <p:nvPr/>
        </p:nvSpPr>
        <p:spPr>
          <a:xfrm>
            <a:off x="10754175" y="2472112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5DED442-FFFB-CA25-9F8C-80337455A9FD}"/>
              </a:ext>
            </a:extLst>
          </p:cNvPr>
          <p:cNvSpPr txBox="1">
            <a:spLocks/>
          </p:cNvSpPr>
          <p:nvPr/>
        </p:nvSpPr>
        <p:spPr>
          <a:xfrm>
            <a:off x="407988" y="5337994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B100F59-FBD3-3E1B-97B8-05F327120C49}"/>
              </a:ext>
            </a:extLst>
          </p:cNvPr>
          <p:cNvSpPr/>
          <p:nvPr/>
        </p:nvSpPr>
        <p:spPr>
          <a:xfrm>
            <a:off x="2776250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248BA0F-8EF5-763D-A6A0-A00AE59EC612}"/>
              </a:ext>
            </a:extLst>
          </p:cNvPr>
          <p:cNvSpPr/>
          <p:nvPr/>
        </p:nvSpPr>
        <p:spPr>
          <a:xfrm>
            <a:off x="2776250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FEF5A4-DEAC-7F78-F337-CA2185978E1A}"/>
              </a:ext>
            </a:extLst>
          </p:cNvPr>
          <p:cNvSpPr/>
          <p:nvPr/>
        </p:nvSpPr>
        <p:spPr>
          <a:xfrm>
            <a:off x="2776250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9DE3C0-CB6E-44CC-C0E1-D3549DF3215A}"/>
              </a:ext>
            </a:extLst>
          </p:cNvPr>
          <p:cNvSpPr/>
          <p:nvPr/>
        </p:nvSpPr>
        <p:spPr>
          <a:xfrm>
            <a:off x="5500306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1A0907-20E9-40BA-8BCC-1D88AD1F3807}"/>
              </a:ext>
            </a:extLst>
          </p:cNvPr>
          <p:cNvSpPr/>
          <p:nvPr/>
        </p:nvSpPr>
        <p:spPr>
          <a:xfrm>
            <a:off x="5500306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52B2DE8-62C7-792B-168E-3FA76B02C2F4}"/>
              </a:ext>
            </a:extLst>
          </p:cNvPr>
          <p:cNvSpPr/>
          <p:nvPr/>
        </p:nvSpPr>
        <p:spPr>
          <a:xfrm>
            <a:off x="5500306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D00E3FF-E6EB-86DB-F257-AEB3B88FDAAF}"/>
              </a:ext>
            </a:extLst>
          </p:cNvPr>
          <p:cNvSpPr/>
          <p:nvPr/>
        </p:nvSpPr>
        <p:spPr>
          <a:xfrm>
            <a:off x="8224361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F2C987-FC94-95C5-5EAE-47CAE23DC96B}"/>
              </a:ext>
            </a:extLst>
          </p:cNvPr>
          <p:cNvSpPr/>
          <p:nvPr/>
        </p:nvSpPr>
        <p:spPr>
          <a:xfrm>
            <a:off x="8224361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7CCBE7E-C0A2-0656-0A08-F67F33109584}"/>
              </a:ext>
            </a:extLst>
          </p:cNvPr>
          <p:cNvSpPr/>
          <p:nvPr/>
        </p:nvSpPr>
        <p:spPr>
          <a:xfrm>
            <a:off x="8224361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pic>
        <p:nvPicPr>
          <p:cNvPr id="8" name="グラフィックス 7" descr="ストップウォッチ 単色塗りつぶし">
            <a:extLst>
              <a:ext uri="{FF2B5EF4-FFF2-40B4-BE49-F238E27FC236}">
                <a16:creationId xmlns:a16="http://schemas.microsoft.com/office/drawing/2014/main" id="{F007323D-E473-24C9-31E7-BE49C8F8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626349-52A5-F8EB-C515-B3D69A45E558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sp>
        <p:nvSpPr>
          <p:cNvPr id="17" name="吹き出し: 円形 16">
            <a:extLst>
              <a:ext uri="{FF2B5EF4-FFF2-40B4-BE49-F238E27FC236}">
                <a16:creationId xmlns:a16="http://schemas.microsoft.com/office/drawing/2014/main" id="{6E449E1D-6D76-8701-DF7E-FDF5E97D0018}"/>
              </a:ext>
            </a:extLst>
          </p:cNvPr>
          <p:cNvSpPr/>
          <p:nvPr/>
        </p:nvSpPr>
        <p:spPr>
          <a:xfrm>
            <a:off x="4344696" y="2897636"/>
            <a:ext cx="1243116" cy="543050"/>
          </a:xfrm>
          <a:prstGeom prst="wedgeEllipseCallout">
            <a:avLst>
              <a:gd name="adj1" fmla="val -63741"/>
              <a:gd name="adj2" fmla="val -6178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7/31</a:t>
            </a:r>
            <a:endParaRPr kumimoji="1" lang="ja-JP" altLang="en-US" b="1" dirty="0"/>
          </a:p>
        </p:txBody>
      </p:sp>
      <p:sp>
        <p:nvSpPr>
          <p:cNvPr id="20" name="吹き出し: 円形 19">
            <a:extLst>
              <a:ext uri="{FF2B5EF4-FFF2-40B4-BE49-F238E27FC236}">
                <a16:creationId xmlns:a16="http://schemas.microsoft.com/office/drawing/2014/main" id="{57D33100-279D-D6E2-0629-C8021D3273DD}"/>
              </a:ext>
            </a:extLst>
          </p:cNvPr>
          <p:cNvSpPr/>
          <p:nvPr/>
        </p:nvSpPr>
        <p:spPr>
          <a:xfrm>
            <a:off x="7101804" y="2897636"/>
            <a:ext cx="1243116" cy="543050"/>
          </a:xfrm>
          <a:prstGeom prst="wedgeEllipseCallout">
            <a:avLst>
              <a:gd name="adj1" fmla="val -54109"/>
              <a:gd name="adj2" fmla="val -59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9/15</a:t>
            </a:r>
            <a:endParaRPr kumimoji="1" lang="ja-JP" altLang="en-US" b="1" dirty="0"/>
          </a:p>
        </p:txBody>
      </p:sp>
      <p:sp>
        <p:nvSpPr>
          <p:cNvPr id="21" name="吹き出し: 円形 20">
            <a:extLst>
              <a:ext uri="{FF2B5EF4-FFF2-40B4-BE49-F238E27FC236}">
                <a16:creationId xmlns:a16="http://schemas.microsoft.com/office/drawing/2014/main" id="{9FD71130-9F92-2B0E-ACB5-EED10B4298BD}"/>
              </a:ext>
            </a:extLst>
          </p:cNvPr>
          <p:cNvSpPr/>
          <p:nvPr/>
        </p:nvSpPr>
        <p:spPr>
          <a:xfrm>
            <a:off x="9398980" y="2897636"/>
            <a:ext cx="1243116" cy="543050"/>
          </a:xfrm>
          <a:prstGeom prst="wedgeEllipseCallout">
            <a:avLst>
              <a:gd name="adj1" fmla="val -65493"/>
              <a:gd name="adj2" fmla="val -397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11/31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966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38E29C9-185A-3247-1500-24D4A12C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1B5B321-DEFC-BA28-37C2-E51A20D5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ワークショップは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パートで構成されます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D50AD1-DE4D-BD64-D379-619FF3E932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kumimoji="1" lang="en-US" altLang="ja-JP" dirty="0"/>
              <a:t>1~3 </a:t>
            </a:r>
            <a:r>
              <a:rPr kumimoji="1" lang="ja-JP" altLang="en-US" dirty="0"/>
              <a:t>か月で取り組むユースケースと効果計測の方法は実践編で決めます。改善編にて実験結果をもとに見直しを行い、実装に向けた計画を立て活動を開始します。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6B5312-8EE2-3FA0-7D02-114BEEED3197}"/>
              </a:ext>
            </a:extLst>
          </p:cNvPr>
          <p:cNvSpPr txBox="1"/>
          <p:nvPr/>
        </p:nvSpPr>
        <p:spPr>
          <a:xfrm>
            <a:off x="3086100" y="6161381"/>
            <a:ext cx="86044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参加人数は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3~6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名程度を想定し、それ以上の場合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+1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時間前後が必要です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81B360E-DA98-417A-2067-79249C87779A}"/>
              </a:ext>
            </a:extLst>
          </p:cNvPr>
          <p:cNvSpPr/>
          <p:nvPr/>
        </p:nvSpPr>
        <p:spPr>
          <a:xfrm>
            <a:off x="353291" y="2328069"/>
            <a:ext cx="11627427" cy="365125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BAB691-98C9-4792-A586-C0838E2712B1}"/>
              </a:ext>
            </a:extLst>
          </p:cNvPr>
          <p:cNvSpPr/>
          <p:nvPr/>
        </p:nvSpPr>
        <p:spPr>
          <a:xfrm>
            <a:off x="841574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実践編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(3.5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231DBFC-3641-1DC9-FF2B-991181A104E1}"/>
              </a:ext>
            </a:extLst>
          </p:cNvPr>
          <p:cNvSpPr/>
          <p:nvPr/>
        </p:nvSpPr>
        <p:spPr>
          <a:xfrm>
            <a:off x="6411146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改善編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599921-91C7-2D3F-1B21-C4FC51C45616}"/>
              </a:ext>
            </a:extLst>
          </p:cNvPr>
          <p:cNvSpPr/>
          <p:nvPr/>
        </p:nvSpPr>
        <p:spPr>
          <a:xfrm>
            <a:off x="841574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2E5018-A1A2-9B3B-F2F7-C0B5AB9DE142}"/>
              </a:ext>
            </a:extLst>
          </p:cNvPr>
          <p:cNvSpPr txBox="1"/>
          <p:nvPr/>
        </p:nvSpPr>
        <p:spPr>
          <a:xfrm>
            <a:off x="976600" y="2990123"/>
            <a:ext cx="4470471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チームで顧客起点の発明プロセスと</a:t>
            </a:r>
            <a:b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</a:b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の効果的な使い方を学ぶ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Amazon </a:t>
            </a:r>
            <a:r>
              <a:rPr kumimoji="1" lang="ja-JP" altLang="en-US" sz="2000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のプロダクト作りのプロセス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 Backwards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を活用し進め、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により実験する価値のある発明を決める。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64FF26-E3F2-62A1-553D-84D818049F46}"/>
              </a:ext>
            </a:extLst>
          </p:cNvPr>
          <p:cNvSpPr/>
          <p:nvPr/>
        </p:nvSpPr>
        <p:spPr>
          <a:xfrm>
            <a:off x="6411147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0F01A0-EE44-EBE6-3B29-B07EAA10574E}"/>
              </a:ext>
            </a:extLst>
          </p:cNvPr>
          <p:cNvSpPr txBox="1"/>
          <p:nvPr/>
        </p:nvSpPr>
        <p:spPr>
          <a:xfrm>
            <a:off x="6546173" y="2990123"/>
            <a:ext cx="4598289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で得られた定量・定性データをもとにチーム自身で発明の改善を行う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実験結果をもとに、参加者主導で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Backwards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を行う。その後、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1~3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ヵ月以内のマイルストンと具体的な </a:t>
            </a:r>
            <a:r>
              <a:rPr kumimoji="1" lang="en-US" altLang="ja-JP" sz="2000" dirty="0" err="1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Todo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を決め各メンバーに割り振る。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6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F6EF-E3CE-BCBB-B77B-8C5287A1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EF42833-D31C-2677-98E5-0E093ED4BED5}"/>
              </a:ext>
            </a:extLst>
          </p:cNvPr>
          <p:cNvCxnSpPr>
            <a:cxnSpLocks/>
          </p:cNvCxnSpPr>
          <p:nvPr/>
        </p:nvCxnSpPr>
        <p:spPr>
          <a:xfrm>
            <a:off x="555584" y="3051867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D92FFD-379C-92F3-CF12-8A23F051FE4F}"/>
              </a:ext>
            </a:extLst>
          </p:cNvPr>
          <p:cNvCxnSpPr>
            <a:cxnSpLocks/>
          </p:cNvCxnSpPr>
          <p:nvPr/>
        </p:nvCxnSpPr>
        <p:spPr>
          <a:xfrm>
            <a:off x="555584" y="3344146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62619A8-7C03-2FB0-52A3-2BE7F863E67D}"/>
              </a:ext>
            </a:extLst>
          </p:cNvPr>
          <p:cNvSpPr/>
          <p:nvPr/>
        </p:nvSpPr>
        <p:spPr>
          <a:xfrm>
            <a:off x="0" y="4212568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2BB1F6F-0AF8-8FB1-8132-D5343920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ECAECC0-DB26-5062-F4BF-039626F7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17441C15-BACC-A463-3E1A-4953196009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個人ワーク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マイルストン②到達までに自身が行うべきタスクをポストイットに書きだす。</a:t>
            </a:r>
            <a:endParaRPr lang="en-US" altLang="ja-JP" dirty="0"/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F89E551E-4CFE-9196-C5BC-9ACD019C34AA}"/>
              </a:ext>
            </a:extLst>
          </p:cNvPr>
          <p:cNvSpPr/>
          <p:nvPr/>
        </p:nvSpPr>
        <p:spPr>
          <a:xfrm>
            <a:off x="991563" y="382674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5810ADF8-593B-0A25-226A-02FD146310A9}"/>
              </a:ext>
            </a:extLst>
          </p:cNvPr>
          <p:cNvSpPr/>
          <p:nvPr/>
        </p:nvSpPr>
        <p:spPr>
          <a:xfrm>
            <a:off x="991563" y="463769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0F38478-BBE8-03F5-E9FD-235D5B2BAFF8}"/>
              </a:ext>
            </a:extLst>
          </p:cNvPr>
          <p:cNvSpPr/>
          <p:nvPr/>
        </p:nvSpPr>
        <p:spPr>
          <a:xfrm>
            <a:off x="991563" y="549035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C146F94-3FCE-973A-87DF-A747FC880FD8}"/>
              </a:ext>
            </a:extLst>
          </p:cNvPr>
          <p:cNvSpPr/>
          <p:nvPr/>
        </p:nvSpPr>
        <p:spPr>
          <a:xfrm>
            <a:off x="3210288" y="3826741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9728C9D-85A3-793C-5474-57D99B02F048}"/>
              </a:ext>
            </a:extLst>
          </p:cNvPr>
          <p:cNvSpPr/>
          <p:nvPr/>
        </p:nvSpPr>
        <p:spPr>
          <a:xfrm>
            <a:off x="3210288" y="4643484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A84549C-211C-E66F-8124-E853DFEC36F9}"/>
              </a:ext>
            </a:extLst>
          </p:cNvPr>
          <p:cNvSpPr/>
          <p:nvPr/>
        </p:nvSpPr>
        <p:spPr>
          <a:xfrm>
            <a:off x="3210288" y="5448653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372D105-DA0B-422C-9162-0EA970FFCE96}"/>
              </a:ext>
            </a:extLst>
          </p:cNvPr>
          <p:cNvSpPr/>
          <p:nvPr/>
        </p:nvSpPr>
        <p:spPr>
          <a:xfrm>
            <a:off x="5583099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67C74E-93A8-31A3-6701-B941A08D8A84}"/>
              </a:ext>
            </a:extLst>
          </p:cNvPr>
          <p:cNvSpPr/>
          <p:nvPr/>
        </p:nvSpPr>
        <p:spPr>
          <a:xfrm>
            <a:off x="7838111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229BD95-A3CB-F0B3-0315-1DA46B96CEFE}"/>
              </a:ext>
            </a:extLst>
          </p:cNvPr>
          <p:cNvSpPr/>
          <p:nvPr/>
        </p:nvSpPr>
        <p:spPr>
          <a:xfrm>
            <a:off x="10093124" y="2284304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D16BC-5BC4-E039-91F7-FAF4FC3C8048}"/>
              </a:ext>
            </a:extLst>
          </p:cNvPr>
          <p:cNvSpPr txBox="1"/>
          <p:nvPr/>
        </p:nvSpPr>
        <p:spPr>
          <a:xfrm>
            <a:off x="5583099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BFD5CCF-888D-1841-E91F-DDDD94AEC0DC}"/>
              </a:ext>
            </a:extLst>
          </p:cNvPr>
          <p:cNvSpPr txBox="1"/>
          <p:nvPr/>
        </p:nvSpPr>
        <p:spPr>
          <a:xfrm>
            <a:off x="5583099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AEEA3-0678-3C8D-65B5-1E55363018BA}"/>
              </a:ext>
            </a:extLst>
          </p:cNvPr>
          <p:cNvSpPr txBox="1"/>
          <p:nvPr/>
        </p:nvSpPr>
        <p:spPr>
          <a:xfrm>
            <a:off x="5636211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AF8295D-9E38-5ADD-E09E-F9BA98B4A9F9}"/>
              </a:ext>
            </a:extLst>
          </p:cNvPr>
          <p:cNvSpPr txBox="1"/>
          <p:nvPr/>
        </p:nvSpPr>
        <p:spPr>
          <a:xfrm>
            <a:off x="7838111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539F9F4-F93E-4A47-6D6D-1D207A2FE050}"/>
              </a:ext>
            </a:extLst>
          </p:cNvPr>
          <p:cNvSpPr txBox="1"/>
          <p:nvPr/>
        </p:nvSpPr>
        <p:spPr>
          <a:xfrm>
            <a:off x="7838111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3D57F2D-7136-FF3C-0FB0-99CC14243C7F}"/>
              </a:ext>
            </a:extLst>
          </p:cNvPr>
          <p:cNvSpPr txBox="1"/>
          <p:nvPr/>
        </p:nvSpPr>
        <p:spPr>
          <a:xfrm>
            <a:off x="7891223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B69456-CB00-69AB-3C74-96F596A0DC5F}"/>
              </a:ext>
            </a:extLst>
          </p:cNvPr>
          <p:cNvSpPr txBox="1"/>
          <p:nvPr/>
        </p:nvSpPr>
        <p:spPr>
          <a:xfrm>
            <a:off x="10199346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716E14A-251D-C304-CBE0-1280392CA384}"/>
              </a:ext>
            </a:extLst>
          </p:cNvPr>
          <p:cNvSpPr txBox="1"/>
          <p:nvPr/>
        </p:nvSpPr>
        <p:spPr>
          <a:xfrm>
            <a:off x="10199346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D2FD7F-A478-43E1-C5B1-6412F7F0C3FF}"/>
              </a:ext>
            </a:extLst>
          </p:cNvPr>
          <p:cNvSpPr txBox="1"/>
          <p:nvPr/>
        </p:nvSpPr>
        <p:spPr>
          <a:xfrm>
            <a:off x="10199346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57CF1264-3809-BE9E-E606-FFCEAEE52D72}"/>
              </a:ext>
            </a:extLst>
          </p:cNvPr>
          <p:cNvSpPr/>
          <p:nvPr/>
        </p:nvSpPr>
        <p:spPr>
          <a:xfrm>
            <a:off x="991563" y="305186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E0DFD3A-898F-1904-F7B4-43A36D089AE6}"/>
              </a:ext>
            </a:extLst>
          </p:cNvPr>
          <p:cNvSpPr/>
          <p:nvPr/>
        </p:nvSpPr>
        <p:spPr>
          <a:xfrm>
            <a:off x="3210288" y="3020192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C27F715-F1B3-8514-D1A6-A3D234ABD80E}"/>
              </a:ext>
            </a:extLst>
          </p:cNvPr>
          <p:cNvSpPr txBox="1"/>
          <p:nvPr/>
        </p:nvSpPr>
        <p:spPr>
          <a:xfrm>
            <a:off x="5583099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D7ADCFE-D520-4AC2-4A7C-3A2925C2179B}"/>
              </a:ext>
            </a:extLst>
          </p:cNvPr>
          <p:cNvSpPr txBox="1"/>
          <p:nvPr/>
        </p:nvSpPr>
        <p:spPr>
          <a:xfrm>
            <a:off x="7838111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D8AE59F-1E33-E9E4-84B7-9E833CE9C8A5}"/>
              </a:ext>
            </a:extLst>
          </p:cNvPr>
          <p:cNvSpPr txBox="1"/>
          <p:nvPr/>
        </p:nvSpPr>
        <p:spPr>
          <a:xfrm>
            <a:off x="10199346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DCF1A44-57DB-9EC0-6B42-7050CA4E0317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A292236-3217-E435-A66C-951089E45357}"/>
              </a:ext>
            </a:extLst>
          </p:cNvPr>
          <p:cNvSpPr txBox="1"/>
          <p:nvPr/>
        </p:nvSpPr>
        <p:spPr>
          <a:xfrm>
            <a:off x="-34848" y="4212568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BB6F83A-8FE3-1FA2-3DB3-A8AD64FB77B7}"/>
              </a:ext>
            </a:extLst>
          </p:cNvPr>
          <p:cNvSpPr/>
          <p:nvPr/>
        </p:nvSpPr>
        <p:spPr>
          <a:xfrm>
            <a:off x="870857" y="2944061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17D73F64-6F42-356D-BF61-09F2F848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7AD381-2EA2-0B3D-7721-3A42E4232581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0624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B4AD-59F1-8507-7F03-69EB1DF1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B074EF-0BD4-DA5C-FFA2-16597FFE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560565E-0134-97FA-4468-E64F8766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47AFF7D0-E71F-2ED1-6CCA-A7A5CC11BE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508653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各自のタスクを貼りだし共有してください。不足がないか、全員で点検します。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主なポイント</a:t>
            </a:r>
            <a:r>
              <a:rPr lang="en-US" altLang="ja-JP" dirty="0"/>
              <a:t>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自分が作業を進めるにあたり、依頼しないといけないタスクはないか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特に難易度が高い場合、技術検証の必要はないか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検証を行う期間、リソースを確保する </a:t>
            </a:r>
            <a:r>
              <a:rPr lang="en-US" altLang="ja-JP" dirty="0"/>
              <a:t>(</a:t>
            </a:r>
            <a:r>
              <a:rPr lang="ja-JP" altLang="en-US" dirty="0"/>
              <a:t>市場検証投資</a:t>
            </a:r>
            <a:r>
              <a:rPr lang="en-US" altLang="ja-JP" dirty="0"/>
              <a:t>)</a:t>
            </a:r>
            <a:r>
              <a:rPr lang="ja-JP" altLang="en-US" dirty="0"/>
              <a:t> の決裁を得るための経営層への起案 </a:t>
            </a:r>
            <a:r>
              <a:rPr lang="en-US" altLang="ja-JP" dirty="0"/>
              <a:t>(</a:t>
            </a:r>
            <a:r>
              <a:rPr lang="ja-JP" altLang="en-US" dirty="0"/>
              <a:t>稟議</a:t>
            </a:r>
            <a:r>
              <a:rPr lang="en-US" altLang="ja-JP" dirty="0"/>
              <a:t>) </a:t>
            </a:r>
            <a:r>
              <a:rPr lang="ja-JP" altLang="en-US" dirty="0"/>
              <a:t>は計画されているか </a:t>
            </a:r>
            <a:r>
              <a:rPr lang="en-US" altLang="ja-JP" dirty="0"/>
              <a:t>?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BFBF7AE5-C5EF-8726-E48C-A1796BF2A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806A38-2E6C-249C-012C-29819BA7257F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2292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8C53-3A44-DD7B-EB06-566F9279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86C3A1-C4B4-B4AA-8C37-4BDDD978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FEFF315-0023-950C-4525-9BED71E6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タスクのコミットを行う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67ED7577-6922-7E10-360C-A3447C0DB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定期的な進捗会議、マイルストン完了時点の </a:t>
            </a:r>
            <a:r>
              <a:rPr lang="en-US" altLang="ja-JP" dirty="0"/>
              <a:t>CXO </a:t>
            </a:r>
            <a:r>
              <a:rPr lang="ja-JP" altLang="en-US" dirty="0"/>
              <a:t>報告をワークショップ内で</a:t>
            </a:r>
            <a:br>
              <a:rPr lang="ja-JP" altLang="en-US" dirty="0"/>
            </a:br>
            <a:r>
              <a:rPr lang="ja-JP" altLang="en-US" dirty="0"/>
              <a:t>スケジューラーに設定してください。タスク管理システムがあれば、タスクを登録してください。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A7E1911B-324F-D8C8-CA2E-CA115522F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90293A-2BEC-D681-1C0D-8EE57EECDF63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pic>
        <p:nvPicPr>
          <p:cNvPr id="4" name="グラフィックス 3" descr="日毎カレンダー 単色塗りつぶし">
            <a:extLst>
              <a:ext uri="{FF2B5EF4-FFF2-40B4-BE49-F238E27FC236}">
                <a16:creationId xmlns:a16="http://schemas.microsoft.com/office/drawing/2014/main" id="{6E50C972-0F81-A9D9-DA29-A32F83678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5400" y="3500437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2FFF269-0693-D445-80A3-E76197F6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Well Done!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B6E71F9-6160-4CF7-B634-2B30D42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8CF4210-FA94-7BA1-6E3F-A9C0D6E3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Next Step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772B09C-3F77-97B8-213F-5BD7904E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ja-JP" altLang="en-US" dirty="0"/>
              <a:t>これからも自走できそうですか </a:t>
            </a:r>
            <a:r>
              <a:rPr lang="en-US" altLang="ja-JP" dirty="0"/>
              <a:t>? 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3FD43B-63C7-D6CF-B7A5-3BBFDE99E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3A02EECC-81E7-19C1-DC6E-DF96E10C247E}"/>
              </a:ext>
            </a:extLst>
          </p:cNvPr>
          <p:cNvSpPr/>
          <p:nvPr/>
        </p:nvSpPr>
        <p:spPr>
          <a:xfrm>
            <a:off x="2871019" y="2300749"/>
            <a:ext cx="6656438" cy="305783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A7BAFA0D-709C-9447-3593-23369F0D965E}"/>
              </a:ext>
            </a:extLst>
          </p:cNvPr>
          <p:cNvSpPr/>
          <p:nvPr/>
        </p:nvSpPr>
        <p:spPr>
          <a:xfrm>
            <a:off x="2993922" y="2413820"/>
            <a:ext cx="6410632" cy="283169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EA8DDE-3C0E-024E-E437-0C21D11977E6}"/>
              </a:ext>
            </a:extLst>
          </p:cNvPr>
          <p:cNvSpPr txBox="1"/>
          <p:nvPr/>
        </p:nvSpPr>
        <p:spPr>
          <a:xfrm>
            <a:off x="4112341" y="2841523"/>
            <a:ext cx="3569110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</a:rPr>
              <a:t>はい</a:t>
            </a:r>
            <a:endParaRPr kumimoji="1" lang="en-US" altLang="ja-JP" sz="6000" dirty="0">
              <a:solidFill>
                <a:schemeClr val="bg1"/>
              </a:solidFill>
            </a:endParaRPr>
          </a:p>
          <a:p>
            <a:r>
              <a:rPr kumimoji="1" lang="ja-JP" altLang="en-US" sz="6000" dirty="0">
                <a:solidFill>
                  <a:schemeClr val="bg1"/>
                </a:solidFill>
              </a:rPr>
              <a:t>いいえ</a:t>
            </a:r>
            <a:endParaRPr kumimoji="1" lang="en-US" altLang="ja-JP" sz="6000" dirty="0">
              <a:solidFill>
                <a:schemeClr val="bg1"/>
              </a:solidFill>
            </a:endParaRPr>
          </a:p>
        </p:txBody>
      </p:sp>
      <p:pic>
        <p:nvPicPr>
          <p:cNvPr id="9" name="グラフィックス 8" descr="右向き指示マーク 単色塗りつぶし">
            <a:extLst>
              <a:ext uri="{FF2B5EF4-FFF2-40B4-BE49-F238E27FC236}">
                <a16:creationId xmlns:a16="http://schemas.microsoft.com/office/drawing/2014/main" id="{A8704838-8B1C-F6B9-6DE4-4BE1CE4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490" y="282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4393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74">
            <a:extLst>
              <a:ext uri="{FF2B5EF4-FFF2-40B4-BE49-F238E27FC236}">
                <a16:creationId xmlns:a16="http://schemas.microsoft.com/office/drawing/2014/main" id="{48569C74-4183-41FD-A8B4-34E6D53A7BCD}"/>
              </a:ext>
            </a:extLst>
          </p:cNvPr>
          <p:cNvSpPr/>
          <p:nvPr/>
        </p:nvSpPr>
        <p:spPr>
          <a:xfrm>
            <a:off x="27470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3" name="Rectangle 174">
            <a:extLst>
              <a:ext uri="{FF2B5EF4-FFF2-40B4-BE49-F238E27FC236}">
                <a16:creationId xmlns:a16="http://schemas.microsoft.com/office/drawing/2014/main" id="{426D7E3A-44D6-498C-9776-C05FF9197C13}"/>
              </a:ext>
            </a:extLst>
          </p:cNvPr>
          <p:cNvSpPr/>
          <p:nvPr/>
        </p:nvSpPr>
        <p:spPr>
          <a:xfrm>
            <a:off x="93971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Rectangle 174">
            <a:extLst>
              <a:ext uri="{FF2B5EF4-FFF2-40B4-BE49-F238E27FC236}">
                <a16:creationId xmlns:a16="http://schemas.microsoft.com/office/drawing/2014/main" id="{34E519C5-5F3B-46AE-934A-6ED8192A783A}"/>
              </a:ext>
            </a:extLst>
          </p:cNvPr>
          <p:cNvSpPr/>
          <p:nvPr/>
        </p:nvSpPr>
        <p:spPr>
          <a:xfrm>
            <a:off x="4974668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" name="Rectangle 174">
            <a:extLst>
              <a:ext uri="{FF2B5EF4-FFF2-40B4-BE49-F238E27FC236}">
                <a16:creationId xmlns:a16="http://schemas.microsoft.com/office/drawing/2014/main" id="{8E06EBA6-D9CE-42A3-BA30-EA65A8DD3BC9}"/>
              </a:ext>
            </a:extLst>
          </p:cNvPr>
          <p:cNvSpPr/>
          <p:nvPr/>
        </p:nvSpPr>
        <p:spPr>
          <a:xfrm>
            <a:off x="7223638" y="1350899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73A9C4-696B-45CD-8E2F-F52CDCAE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42900"/>
            <a:ext cx="11609646" cy="647176"/>
          </a:xfrm>
        </p:spPr>
        <p:txBody>
          <a:bodyPr/>
          <a:lstStyle/>
          <a:p>
            <a:r>
              <a:rPr lang="en-US" altLang="ja-JP" sz="4000" b="1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 Display" panose="020F0603020204020204" pitchFamily="34" charset="0"/>
              </a:rPr>
              <a:t>お客様のチャレンジを支える AWS の支援体制</a:t>
            </a:r>
            <a:endParaRPr kumimoji="1" lang="ja-JP" altLang="en-US" dirty="0">
              <a:solidFill>
                <a:srgbClr val="111724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657D0-9213-486C-9C0E-085A58A0D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" name="Rectangle 174">
            <a:extLst>
              <a:ext uri="{FF2B5EF4-FFF2-40B4-BE49-F238E27FC236}">
                <a16:creationId xmlns:a16="http://schemas.microsoft.com/office/drawing/2014/main" id="{DE2044E2-4105-48E8-B1D8-AEBE0FD65DA2}"/>
              </a:ext>
            </a:extLst>
          </p:cNvPr>
          <p:cNvSpPr/>
          <p:nvPr/>
        </p:nvSpPr>
        <p:spPr>
          <a:xfrm>
            <a:off x="522590" y="1321363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3" name="Straight Connector 90">
            <a:extLst>
              <a:ext uri="{FF2B5EF4-FFF2-40B4-BE49-F238E27FC236}">
                <a16:creationId xmlns:a16="http://schemas.microsoft.com/office/drawing/2014/main" id="{12D6C533-DCA7-457A-A815-EE37E0ED998B}"/>
              </a:ext>
            </a:extLst>
          </p:cNvPr>
          <p:cNvCxnSpPr>
            <a:cxnSpLocks/>
          </p:cNvCxnSpPr>
          <p:nvPr/>
        </p:nvCxnSpPr>
        <p:spPr>
          <a:xfrm>
            <a:off x="530135" y="132136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4" name="Rectangle 93">
            <a:extLst>
              <a:ext uri="{FF2B5EF4-FFF2-40B4-BE49-F238E27FC236}">
                <a16:creationId xmlns:a16="http://schemas.microsoft.com/office/drawing/2014/main" id="{E6AB6890-4E7F-43C7-AFF1-C75A51AE82DB}"/>
              </a:ext>
            </a:extLst>
          </p:cNvPr>
          <p:cNvSpPr/>
          <p:nvPr/>
        </p:nvSpPr>
        <p:spPr>
          <a:xfrm>
            <a:off x="9422994" y="1555066"/>
            <a:ext cx="1912677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Professional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</a:t>
            </a:r>
          </a:p>
        </p:txBody>
      </p:sp>
      <p:sp>
        <p:nvSpPr>
          <p:cNvPr id="25" name="Rectangle 126">
            <a:extLst>
              <a:ext uri="{FF2B5EF4-FFF2-40B4-BE49-F238E27FC236}">
                <a16:creationId xmlns:a16="http://schemas.microsoft.com/office/drawing/2014/main" id="{497AF5EE-D896-4950-884D-260BD2AC0844}"/>
              </a:ext>
            </a:extLst>
          </p:cNvPr>
          <p:cNvSpPr/>
          <p:nvPr/>
        </p:nvSpPr>
        <p:spPr>
          <a:xfrm>
            <a:off x="7203770" y="1557809"/>
            <a:ext cx="1945335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Generative AI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Innovation Center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lang="en-US" sz="1351" b="1" dirty="0" err="1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GenAIIC</a:t>
            </a: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26" name="Rectangle 156">
            <a:extLst>
              <a:ext uri="{FF2B5EF4-FFF2-40B4-BE49-F238E27FC236}">
                <a16:creationId xmlns:a16="http://schemas.microsoft.com/office/drawing/2014/main" id="{F29E51C6-DD09-4104-A98D-3AABBCBE5BDC}"/>
              </a:ext>
            </a:extLst>
          </p:cNvPr>
          <p:cNvSpPr/>
          <p:nvPr/>
        </p:nvSpPr>
        <p:spPr>
          <a:xfrm>
            <a:off x="468764" y="1653641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ジャパン</a:t>
            </a:r>
            <a:br>
              <a:rPr lang="en-US" sz="1351" b="1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お客様担当チーム</a:t>
            </a:r>
            <a:endParaRPr lang="en-US" sz="1351" b="1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27" name="Straight Connector 157">
            <a:extLst>
              <a:ext uri="{FF2B5EF4-FFF2-40B4-BE49-F238E27FC236}">
                <a16:creationId xmlns:a16="http://schemas.microsoft.com/office/drawing/2014/main" id="{F8271BAD-282F-4615-8FA2-1837DFA8E278}"/>
              </a:ext>
            </a:extLst>
          </p:cNvPr>
          <p:cNvCxnSpPr>
            <a:cxnSpLocks/>
          </p:cNvCxnSpPr>
          <p:nvPr/>
        </p:nvCxnSpPr>
        <p:spPr>
          <a:xfrm>
            <a:off x="7203770" y="1321360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28" name="Straight Connector 159">
            <a:extLst>
              <a:ext uri="{FF2B5EF4-FFF2-40B4-BE49-F238E27FC236}">
                <a16:creationId xmlns:a16="http://schemas.microsoft.com/office/drawing/2014/main" id="{8FACADF2-1DDF-4291-9CE4-1F0EC2F1B773}"/>
              </a:ext>
            </a:extLst>
          </p:cNvPr>
          <p:cNvCxnSpPr>
            <a:cxnSpLocks/>
          </p:cNvCxnSpPr>
          <p:nvPr/>
        </p:nvCxnSpPr>
        <p:spPr>
          <a:xfrm>
            <a:off x="9406665" y="1311845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9" name="TextBox 18">
            <a:extLst>
              <a:ext uri="{FF2B5EF4-FFF2-40B4-BE49-F238E27FC236}">
                <a16:creationId xmlns:a16="http://schemas.microsoft.com/office/drawing/2014/main" id="{7DFD2B69-2672-4670-84C1-D8F5008531CF}"/>
              </a:ext>
            </a:extLst>
          </p:cNvPr>
          <p:cNvSpPr txBox="1"/>
          <p:nvPr/>
        </p:nvSpPr>
        <p:spPr>
          <a:xfrm>
            <a:off x="442973" y="2278891"/>
            <a:ext cx="19969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お客様の課題を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最もよく理解する、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アカウントマネージャー・ソリューションアーキテクトなどから構成される、お客様担当チーム</a:t>
            </a:r>
            <a:endParaRPr lang="en-US" altLang="ja-JP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72652A5F-1153-4BA3-BD12-A5627829F0AB}"/>
              </a:ext>
            </a:extLst>
          </p:cNvPr>
          <p:cNvSpPr txBox="1">
            <a:spLocks/>
          </p:cNvSpPr>
          <p:nvPr/>
        </p:nvSpPr>
        <p:spPr>
          <a:xfrm>
            <a:off x="7254239" y="2278891"/>
            <a:ext cx="18443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生成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イニシアティブの設計、構築、立ち上げを支援することを目的とした、包括的な専門知識を提供するグローバルチーム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B310581C-645F-4616-BA94-8BBC11B70D85}"/>
              </a:ext>
            </a:extLst>
          </p:cNvPr>
          <p:cNvSpPr txBox="1">
            <a:spLocks/>
          </p:cNvSpPr>
          <p:nvPr/>
        </p:nvSpPr>
        <p:spPr>
          <a:xfrm>
            <a:off x="9458823" y="2278891"/>
            <a:ext cx="18410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クラウドで、ビジネス成果を実現しようとするお客様をサポートできる、それぞれの領域の専門知識を備えたグローバルチーム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90FE5AC0-8336-4AC6-B7F6-C84E39FF1AAD}"/>
              </a:ext>
            </a:extLst>
          </p:cNvPr>
          <p:cNvCxnSpPr>
            <a:cxnSpLocks/>
          </p:cNvCxnSpPr>
          <p:nvPr/>
        </p:nvCxnSpPr>
        <p:spPr>
          <a:xfrm>
            <a:off x="2756565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678847BF-2C04-407C-97B7-00EF3E8E45F0}"/>
              </a:ext>
            </a:extLst>
          </p:cNvPr>
          <p:cNvCxnSpPr>
            <a:cxnSpLocks/>
          </p:cNvCxnSpPr>
          <p:nvPr/>
        </p:nvCxnSpPr>
        <p:spPr>
          <a:xfrm>
            <a:off x="4984176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36" name="Rectangle 29">
            <a:extLst>
              <a:ext uri="{FF2B5EF4-FFF2-40B4-BE49-F238E27FC236}">
                <a16:creationId xmlns:a16="http://schemas.microsoft.com/office/drawing/2014/main" id="{50CA2ADA-E25C-4634-9386-66869E055E7B}"/>
              </a:ext>
            </a:extLst>
          </p:cNvPr>
          <p:cNvSpPr/>
          <p:nvPr/>
        </p:nvSpPr>
        <p:spPr>
          <a:xfrm>
            <a:off x="2756565" y="1648617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Prototyping &amp;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Engineering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6083C36E-4CF8-419A-8D58-CC852FEDEB5C}"/>
              </a:ext>
            </a:extLst>
          </p:cNvPr>
          <p:cNvSpPr/>
          <p:nvPr/>
        </p:nvSpPr>
        <p:spPr>
          <a:xfrm>
            <a:off x="4984176" y="1747168"/>
            <a:ext cx="1945335" cy="284630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Partner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143E5F21-7C6D-48B3-B439-8A34561CC0CC}"/>
              </a:ext>
            </a:extLst>
          </p:cNvPr>
          <p:cNvSpPr txBox="1">
            <a:spLocks/>
          </p:cNvSpPr>
          <p:nvPr/>
        </p:nvSpPr>
        <p:spPr>
          <a:xfrm>
            <a:off x="2764064" y="2278891"/>
            <a:ext cx="19303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実現したいソリューションのプロトタイプを開発することを通じて、お客様のビジネス加速を支援するグローバルチーム</a:t>
            </a:r>
            <a:endParaRPr lang="en-US" altLang="ja-JP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91E658C9-6E6D-4B7C-A2CB-4BFF46A2073C}"/>
              </a:ext>
            </a:extLst>
          </p:cNvPr>
          <p:cNvSpPr txBox="1">
            <a:spLocks/>
          </p:cNvSpPr>
          <p:nvPr/>
        </p:nvSpPr>
        <p:spPr>
          <a:xfrm>
            <a:off x="4991675" y="2278891"/>
            <a:ext cx="19303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のテクノロジー、プログラム、専門知識、ツールを活用してお客様向けのソリューションとサービスを提供し、お客様の成功をサポート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0" name="Straight Connector 3">
            <a:extLst>
              <a:ext uri="{FF2B5EF4-FFF2-40B4-BE49-F238E27FC236}">
                <a16:creationId xmlns:a16="http://schemas.microsoft.com/office/drawing/2014/main" id="{86A51AD2-5A77-440B-8CB5-F98B2CDE590D}"/>
              </a:ext>
            </a:extLst>
          </p:cNvPr>
          <p:cNvCxnSpPr>
            <a:cxnSpLocks/>
          </p:cNvCxnSpPr>
          <p:nvPr/>
        </p:nvCxnSpPr>
        <p:spPr>
          <a:xfrm>
            <a:off x="7945979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41" name="Straight Connector 6">
            <a:extLst>
              <a:ext uri="{FF2B5EF4-FFF2-40B4-BE49-F238E27FC236}">
                <a16:creationId xmlns:a16="http://schemas.microsoft.com/office/drawing/2014/main" id="{9F23F6D3-1812-4397-83C4-34AC521A8657}"/>
              </a:ext>
            </a:extLst>
          </p:cNvPr>
          <p:cNvCxnSpPr>
            <a:cxnSpLocks/>
          </p:cNvCxnSpPr>
          <p:nvPr/>
        </p:nvCxnSpPr>
        <p:spPr>
          <a:xfrm>
            <a:off x="1210973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2" name="TextBox 7">
            <a:extLst>
              <a:ext uri="{FF2B5EF4-FFF2-40B4-BE49-F238E27FC236}">
                <a16:creationId xmlns:a16="http://schemas.microsoft.com/office/drawing/2014/main" id="{F1F4FB95-83F7-45A5-B938-F22FA94F6AD2}"/>
              </a:ext>
            </a:extLst>
          </p:cNvPr>
          <p:cNvSpPr txBox="1"/>
          <p:nvPr/>
        </p:nvSpPr>
        <p:spPr>
          <a:xfrm>
            <a:off x="329198" y="4362057"/>
            <a:ext cx="222446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お客様ビジネスの理解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生成AI活用機会の発見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ゴールと成功指標の設定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プロジェクト支援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C03F608-C1F1-4930-B019-502974823B59}"/>
              </a:ext>
            </a:extLst>
          </p:cNvPr>
          <p:cNvSpPr txBox="1">
            <a:spLocks/>
          </p:cNvSpPr>
          <p:nvPr/>
        </p:nvSpPr>
        <p:spPr>
          <a:xfrm>
            <a:off x="7254239" y="4362057"/>
            <a:ext cx="18443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概念実証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(PoC)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アドバイザリ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ー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カスタムモデル</a:t>
            </a:r>
            <a:b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プログラム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3D561906-15F6-4468-972B-88A3425D1503}"/>
              </a:ext>
            </a:extLst>
          </p:cNvPr>
          <p:cNvSpPr txBox="1">
            <a:spLocks/>
          </p:cNvSpPr>
          <p:nvPr/>
        </p:nvSpPr>
        <p:spPr>
          <a:xfrm>
            <a:off x="9335491" y="4362057"/>
            <a:ext cx="1964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ワークショップ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推進組織組成支援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プロトタイピング支援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プロダクト開発支援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セキュリティ検討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5" name="Straight Connector 11">
            <a:extLst>
              <a:ext uri="{FF2B5EF4-FFF2-40B4-BE49-F238E27FC236}">
                <a16:creationId xmlns:a16="http://schemas.microsoft.com/office/drawing/2014/main" id="{8BF15442-E8EE-43BC-9665-67B5DF2C12E1}"/>
              </a:ext>
            </a:extLst>
          </p:cNvPr>
          <p:cNvCxnSpPr>
            <a:cxnSpLocks/>
          </p:cNvCxnSpPr>
          <p:nvPr/>
        </p:nvCxnSpPr>
        <p:spPr>
          <a:xfrm>
            <a:off x="101488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DAC5F625-D055-4E3A-BF36-9F4C68C26650}"/>
              </a:ext>
            </a:extLst>
          </p:cNvPr>
          <p:cNvSpPr txBox="1">
            <a:spLocks/>
          </p:cNvSpPr>
          <p:nvPr/>
        </p:nvSpPr>
        <p:spPr>
          <a:xfrm>
            <a:off x="2764064" y="4362057"/>
            <a:ext cx="19303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要件のヒアリング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アーキテクチャ設計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プロトタイプ構築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引き渡し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7" name="Straight Connector 13">
            <a:extLst>
              <a:ext uri="{FF2B5EF4-FFF2-40B4-BE49-F238E27FC236}">
                <a16:creationId xmlns:a16="http://schemas.microsoft.com/office/drawing/2014/main" id="{81518AB6-6EE1-489D-A7D9-56CC66DF7404}"/>
              </a:ext>
            </a:extLst>
          </p:cNvPr>
          <p:cNvCxnSpPr>
            <a:cxnSpLocks/>
          </p:cNvCxnSpPr>
          <p:nvPr/>
        </p:nvCxnSpPr>
        <p:spPr>
          <a:xfrm>
            <a:off x="34987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F94F16E9-5EBF-46B4-9153-ED901CDF205C}"/>
              </a:ext>
            </a:extLst>
          </p:cNvPr>
          <p:cNvSpPr txBox="1">
            <a:spLocks/>
          </p:cNvSpPr>
          <p:nvPr/>
        </p:nvSpPr>
        <p:spPr>
          <a:xfrm>
            <a:off x="4991675" y="4362057"/>
            <a:ext cx="19303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課題定義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ソリューション提案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システム化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導入・運用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ユーザサポート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EAEFCB58-8C3E-4121-BCB8-42E1B70325E2}"/>
              </a:ext>
            </a:extLst>
          </p:cNvPr>
          <p:cNvCxnSpPr>
            <a:cxnSpLocks/>
          </p:cNvCxnSpPr>
          <p:nvPr/>
        </p:nvCxnSpPr>
        <p:spPr>
          <a:xfrm>
            <a:off x="5726385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836432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41B7E-922D-A282-84CF-A5714805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6D3D0A-498A-F229-0F35-41FB64C98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13" y="3601844"/>
            <a:ext cx="2583736" cy="25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0217E60-B0BE-322B-2DC4-AF0E6FF8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FCC537-A85B-6C91-E48C-67BDA59BB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3146851"/>
            <a:ext cx="11449050" cy="830997"/>
          </a:xfrm>
        </p:spPr>
        <p:txBody>
          <a:bodyPr/>
          <a:lstStyle/>
          <a:p>
            <a:pPr algn="ctr"/>
            <a:r>
              <a:rPr kumimoji="1" lang="ja-JP" altLang="en-US" sz="4800" b="1" dirty="0"/>
              <a:t>本日は改善編を行います</a:t>
            </a:r>
          </a:p>
        </p:txBody>
      </p:sp>
    </p:spTree>
    <p:extLst>
      <p:ext uri="{BB962C8B-B14F-4D97-AF65-F5344CB8AC3E}">
        <p14:creationId xmlns:p14="http://schemas.microsoft.com/office/powerpoint/2010/main" val="16062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736B33-80F0-0948-983B-24566A08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2602DFB-3F70-4AC0-1D25-741FBF0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Day2 : </a:t>
            </a:r>
            <a:r>
              <a:rPr kumimoji="1" lang="ja-JP" altLang="en-US" dirty="0"/>
              <a:t>改善編の進め方</a:t>
            </a: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24405D56-5B6A-438C-35D7-4098A28BA9F3}"/>
              </a:ext>
            </a:extLst>
          </p:cNvPr>
          <p:cNvSpPr/>
          <p:nvPr/>
        </p:nvSpPr>
        <p:spPr>
          <a:xfrm rot="5400000">
            <a:off x="5188257" y="-3615019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469342AD-CDE9-86AC-8247-B7FD435145CE}"/>
              </a:ext>
            </a:extLst>
          </p:cNvPr>
          <p:cNvSpPr/>
          <p:nvPr/>
        </p:nvSpPr>
        <p:spPr>
          <a:xfrm>
            <a:off x="107396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15DB3A37-B94E-3355-E8C4-FD789A56A877}"/>
              </a:ext>
            </a:extLst>
          </p:cNvPr>
          <p:cNvSpPr/>
          <p:nvPr/>
        </p:nvSpPr>
        <p:spPr>
          <a:xfrm>
            <a:off x="314347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9" name="矢印: 五方向 18">
            <a:extLst>
              <a:ext uri="{FF2B5EF4-FFF2-40B4-BE49-F238E27FC236}">
                <a16:creationId xmlns:a16="http://schemas.microsoft.com/office/drawing/2014/main" id="{2BD7800A-8E55-5E9D-865D-9FA4B75784F4}"/>
              </a:ext>
            </a:extLst>
          </p:cNvPr>
          <p:cNvSpPr/>
          <p:nvPr/>
        </p:nvSpPr>
        <p:spPr>
          <a:xfrm>
            <a:off x="521298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F5A3E948-1177-5FC6-AF7E-EDD0A69080FD}"/>
              </a:ext>
            </a:extLst>
          </p:cNvPr>
          <p:cNvSpPr/>
          <p:nvPr/>
        </p:nvSpPr>
        <p:spPr>
          <a:xfrm>
            <a:off x="728249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DC2E3FB8-66E0-CD24-7760-040529DA2144}"/>
              </a:ext>
            </a:extLst>
          </p:cNvPr>
          <p:cNvSpPr/>
          <p:nvPr/>
        </p:nvSpPr>
        <p:spPr>
          <a:xfrm>
            <a:off x="9352009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A34647D-1329-33ED-2A6D-938AFBF13DB3}"/>
              </a:ext>
            </a:extLst>
          </p:cNvPr>
          <p:cNvSpPr txBox="1"/>
          <p:nvPr/>
        </p:nvSpPr>
        <p:spPr>
          <a:xfrm>
            <a:off x="521110" y="1303390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~100min : </a:t>
            </a:r>
            <a:r>
              <a:rPr kumimoji="1" lang="ja-JP" altLang="en-US" sz="2400" b="1" dirty="0">
                <a:solidFill>
                  <a:schemeClr val="accent5"/>
                </a:solidFill>
                <a:latin typeface="Amazon Ember Display"/>
                <a:ea typeface="メイリオ"/>
              </a:rPr>
              <a:t>皆さん自身での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Working Backwards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による改善の実施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F0A4592-733F-C1D6-40EE-C8889A861114}"/>
              </a:ext>
            </a:extLst>
          </p:cNvPr>
          <p:cNvSpPr txBox="1"/>
          <p:nvPr/>
        </p:nvSpPr>
        <p:spPr>
          <a:xfrm>
            <a:off x="1265184" y="5840732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計画の開始</a:t>
            </a: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DAE3D72D-F60E-49CA-F72F-7EA53EFA15DF}"/>
              </a:ext>
            </a:extLst>
          </p:cNvPr>
          <p:cNvSpPr/>
          <p:nvPr/>
        </p:nvSpPr>
        <p:spPr>
          <a:xfrm rot="5400000">
            <a:off x="5188257" y="-871555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865BD6-682E-D12E-9D14-D56B5E452C01}"/>
              </a:ext>
            </a:extLst>
          </p:cNvPr>
          <p:cNvSpPr txBox="1"/>
          <p:nvPr/>
        </p:nvSpPr>
        <p:spPr>
          <a:xfrm>
            <a:off x="521111" y="3970319"/>
            <a:ext cx="1114977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60min : 6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ヵ月以内に実際プレスリリースを出すための具体的な計画を立てる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E4CAA1-1317-13DB-F89F-ABF9B377CC64}"/>
              </a:ext>
            </a:extLst>
          </p:cNvPr>
          <p:cNvSpPr txBox="1"/>
          <p:nvPr/>
        </p:nvSpPr>
        <p:spPr>
          <a:xfrm>
            <a:off x="521111" y="4510641"/>
            <a:ext cx="112458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改善が必要なプロセスの実施を含め、 </a:t>
            </a:r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1~3 </a:t>
            </a:r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ヵ月間の間に最初の成果を得るための具体的な計画を立てます。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E15201D-F046-BBC7-BC2F-207FE81031BC}"/>
              </a:ext>
            </a:extLst>
          </p:cNvPr>
          <p:cNvSpPr/>
          <p:nvPr/>
        </p:nvSpPr>
        <p:spPr>
          <a:xfrm>
            <a:off x="410478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PR/FAQ</a:t>
            </a:r>
            <a:endParaRPr kumimoji="1" lang="ja-JP" altLang="en-US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889526A5-9403-8ED1-11EE-6E2BD19CD022}"/>
              </a:ext>
            </a:extLst>
          </p:cNvPr>
          <p:cNvSpPr/>
          <p:nvPr/>
        </p:nvSpPr>
        <p:spPr>
          <a:xfrm>
            <a:off x="617429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マイルストン</a:t>
            </a:r>
          </a:p>
        </p:txBody>
      </p:sp>
    </p:spTree>
    <p:extLst>
      <p:ext uri="{BB962C8B-B14F-4D97-AF65-F5344CB8AC3E}">
        <p14:creationId xmlns:p14="http://schemas.microsoft.com/office/powerpoint/2010/main" val="1749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EE84-4595-A01F-E8C5-44A032B8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5D4C41A-1224-8981-E278-631943ECB3D9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9CC3276-210B-6119-9B9E-BC48FEED9C0C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491A12F-4F41-143F-2CD5-1934DE95D5F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BA5B37A-7CF0-5E1D-BE9E-5C1931D6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E2F25-FA9D-EEAC-7925-560537A7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改善編でアウトプットする計画のイメージ</a:t>
            </a:r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C66ECB52-D4CF-98CD-9447-A28D9250A4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lang="ja-JP" altLang="en-US" dirty="0"/>
              <a:t>プレスリリースまでのマイルストンと、直近のマイルストンまで具体的な </a:t>
            </a:r>
            <a:r>
              <a:rPr lang="en-US" altLang="ja-JP" dirty="0"/>
              <a:t>Todo </a:t>
            </a:r>
            <a:r>
              <a:rPr lang="ja-JP" altLang="en-US" dirty="0"/>
              <a:t>を明らかにする。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318F751-6CA4-2ED4-7B6D-E539AEA08C81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97460380-2397-18F6-9910-6AF694C6BCD7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9A694865-902C-94A0-120D-2FF0B10E3904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D62E69C-D0FC-667C-254C-D1BE05ABBBD4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5ECD35E-2847-B2BA-286F-49FC1E500B73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0D111E0-DB15-C6BF-AC8F-A5017D957C3C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F5B7B60-4C55-4722-1E35-8CFA31C70BDC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BAA3B43-3990-07B1-333C-A58AC9B1137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CD8C4DF-0AD0-6D82-D92C-03EDD68CDE8E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DC80E7-713C-A5ED-16E0-79D1B311832D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447626-6390-196A-F75F-DC9DD5E89DEC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00D77-3A83-C222-AC7B-E6AA103FE977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BB009C-A032-4926-7FA2-C0D127D135E1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351A895-965A-C5A8-131F-EDD6532B05FA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387C88E-7FEB-CEF6-9A3E-14A4BC6E7E01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EC6D4E0-5D12-77B2-84A2-F40E05AF74B0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86F2024-FCA2-D7C7-4556-D88F0EB48D37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8EF6D-4883-E00F-EA4F-6FF840E99908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77C5B6D9-2073-6AAB-B9AC-A1A4F00ECC60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43E89BB-DAEF-1FEC-DCEC-D32A2D77E07A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9E0D0B-85A2-3597-2A2A-9C1E71399F47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1A24059-C865-FEC8-C8D0-9016FDAB433C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4D8492-152F-21F8-4237-14DF35DAD912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EEDF81F-BF30-CAE3-A845-392E813891AC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BC3E51B-987E-54F4-E4CC-E459D1BC4F87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</p:spTree>
    <p:extLst>
      <p:ext uri="{BB962C8B-B14F-4D97-AF65-F5344CB8AC3E}">
        <p14:creationId xmlns:p14="http://schemas.microsoft.com/office/powerpoint/2010/main" val="783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C65C03-F25D-E3CE-D23B-5636E8A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5041282-0599-F637-0A30-9FB007A9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社外の顧客の反応を得るまで </a:t>
            </a:r>
            <a:r>
              <a:rPr kumimoji="1" lang="en-US" altLang="ja-JP" dirty="0"/>
              <a:t>1~3 </a:t>
            </a:r>
            <a:r>
              <a:rPr kumimoji="1" lang="ja-JP" altLang="en-US" dirty="0"/>
              <a:t>ヵ月の理由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5B2D83-D16E-63BC-C844-5020C70B3A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46221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AWS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CTO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に対するエンゲージメントの記録に基づくと、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ヶ月以内には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より優先すべきクリティカルなタスクが発生することが多い。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3600" b="1" dirty="0"/>
              <a:t>3 </a:t>
            </a:r>
            <a:r>
              <a:rPr kumimoji="1" lang="ja-JP" altLang="en-US" sz="3600" b="1" dirty="0"/>
              <a:t>ヵ月以内に明確な顧客の反応を得て、できれば</a:t>
            </a:r>
            <a:br>
              <a:rPr kumimoji="1" lang="en-US" altLang="ja-JP" sz="3600" b="1" dirty="0"/>
            </a:br>
            <a:r>
              <a:rPr kumimoji="1" lang="ja-JP" altLang="en-US" sz="3600" b="1" dirty="0"/>
              <a:t>市場規模の推定を行っておくことが好ましい。</a:t>
            </a:r>
          </a:p>
        </p:txBody>
      </p:sp>
    </p:spTree>
    <p:extLst>
      <p:ext uri="{BB962C8B-B14F-4D97-AF65-F5344CB8AC3E}">
        <p14:creationId xmlns:p14="http://schemas.microsoft.com/office/powerpoint/2010/main" val="11716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FE3499C-5632-47CF-3889-BA451E516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7EEB9C5-7BB0-BF40-E1A9-488FC2BD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5180C20-FA8F-9D35-8D0C-7E2E7B85CB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88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93702</TotalTime>
  <Words>4604</Words>
  <Application>Microsoft Office PowerPoint</Application>
  <PresentationFormat>ワイド画面</PresentationFormat>
  <Paragraphs>665</Paragraphs>
  <Slides>46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46</vt:i4>
      </vt:variant>
    </vt:vector>
  </HeadingPairs>
  <TitlesOfParts>
    <vt:vector size="56" baseType="lpstr">
      <vt:lpstr>Hiragino Kaku Gothic ProN</vt:lpstr>
      <vt:lpstr>システムフォント（レギュラー）</vt:lpstr>
      <vt:lpstr>Meiryo</vt:lpstr>
      <vt:lpstr>Meiryo</vt:lpstr>
      <vt:lpstr>Amazon Ember</vt:lpstr>
      <vt:lpstr>Amazon Ember Display</vt:lpstr>
      <vt:lpstr>Amazon Ember Mono</vt:lpstr>
      <vt:lpstr>Arial</vt:lpstr>
      <vt:lpstr>Arial</vt:lpstr>
      <vt:lpstr>AWS Confidential Light</vt:lpstr>
      <vt:lpstr>ML Enablement Workshop 改善編 : Continuous Learning Process for Launch</vt:lpstr>
      <vt:lpstr>改善編を始める前の確認</vt:lpstr>
      <vt:lpstr>ML Enablement Workshop のゴール</vt:lpstr>
      <vt:lpstr>ワークショップは 2 パートで構成されます</vt:lpstr>
      <vt:lpstr>PowerPoint プレゼンテーション</vt:lpstr>
      <vt:lpstr>Day2 : 改善編の進め方</vt:lpstr>
      <vt:lpstr>改善編でアウトプットする計画のイメージ</vt:lpstr>
      <vt:lpstr>社外の顧客の反応を得るまで 1~3 ヵ月の理由</vt:lpstr>
      <vt:lpstr>Day2 : 改善編</vt:lpstr>
      <vt:lpstr>Day2 : 改善編</vt:lpstr>
      <vt:lpstr>改善編のポイント</vt:lpstr>
      <vt:lpstr>Listen : 顧客の行動変更容易性を反映</vt:lpstr>
      <vt:lpstr>Define : 問いのインパクトを再評価する</vt:lpstr>
      <vt:lpstr>Invent ・Refine : 並行して進めるべきか ?</vt:lpstr>
      <vt:lpstr>Invent ・Refine : 新たな問いを反映</vt:lpstr>
      <vt:lpstr>Invent : AI/ML の根幹であるデータにより体験が改善する「解決策」を組み合わせる</vt:lpstr>
      <vt:lpstr>Test/Iterate : 実際のプレスリリースまでの マイルストン</vt:lpstr>
      <vt:lpstr>プレスリリースまでにクリアする基準を設計する</vt:lpstr>
      <vt:lpstr>Working Backwards 2 週目のスタート</vt:lpstr>
      <vt:lpstr>Day2 : 改善編</vt:lpstr>
      <vt:lpstr>Day2 : 改善編</vt:lpstr>
      <vt:lpstr>Listen : 顧客の行動変更容易性を反映</vt:lpstr>
      <vt:lpstr>Day2 : 改善編</vt:lpstr>
      <vt:lpstr>Define : 問いのインパクトを再評価する</vt:lpstr>
      <vt:lpstr>Define : 新しい問いを立てる</vt:lpstr>
      <vt:lpstr>Day2 : 改善編</vt:lpstr>
      <vt:lpstr>Invent : 発明の実施</vt:lpstr>
      <vt:lpstr>Invent :発明の実施 : 自分・自社以外の視点で</vt:lpstr>
      <vt:lpstr>Invent : 発明の選択</vt:lpstr>
      <vt:lpstr>Day2 : 改善編</vt:lpstr>
      <vt:lpstr>“PR” を書く</vt:lpstr>
      <vt:lpstr>“FAQ” を書く</vt:lpstr>
      <vt:lpstr>Day2 : 改善編</vt:lpstr>
      <vt:lpstr>Test/Iterate : 実際のプレスリリースまでの マイルストン</vt:lpstr>
      <vt:lpstr>プレスリリースまでにクリアする基準を設計する</vt:lpstr>
      <vt:lpstr>Have a break!</vt:lpstr>
      <vt:lpstr>Day2 : 改善編</vt:lpstr>
      <vt:lpstr>今後のタイムラインとタスクを決める</vt:lpstr>
      <vt:lpstr>タイムラインを決める</vt:lpstr>
      <vt:lpstr>タスクを決める</vt:lpstr>
      <vt:lpstr>タスクを決める</vt:lpstr>
      <vt:lpstr>タスクのコミットを行う</vt:lpstr>
      <vt:lpstr>Well Done!</vt:lpstr>
      <vt:lpstr>Next Step</vt:lpstr>
      <vt:lpstr>お客様のチャレンジを支える AWS の支援体制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Kubo, Takahiro</cp:lastModifiedBy>
  <cp:revision>1168</cp:revision>
  <dcterms:created xsi:type="dcterms:W3CDTF">2022-07-18T16:28:56Z</dcterms:created>
  <dcterms:modified xsi:type="dcterms:W3CDTF">2025-08-28T06:58:25Z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2025-06-02T13:15:19Z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26849944-aef8-4dbf-bc3e-c2245240b035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